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51" r:id="rId2"/>
    <p:sldId id="347" r:id="rId3"/>
    <p:sldId id="349" r:id="rId4"/>
    <p:sldId id="350" r:id="rId5"/>
    <p:sldId id="305" r:id="rId6"/>
    <p:sldId id="333" r:id="rId7"/>
    <p:sldId id="334" r:id="rId8"/>
    <p:sldId id="336" r:id="rId9"/>
    <p:sldId id="337" r:id="rId10"/>
    <p:sldId id="341" r:id="rId11"/>
    <p:sldId id="342" r:id="rId12"/>
    <p:sldId id="343" r:id="rId13"/>
  </p:sldIdLst>
  <p:sldSz cx="9906000" cy="6858000" type="A4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FF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94682" autoAdjust="0"/>
  </p:normalViewPr>
  <p:slideViewPr>
    <p:cSldViewPr>
      <p:cViewPr>
        <p:scale>
          <a:sx n="150" d="100"/>
          <a:sy n="150" d="100"/>
        </p:scale>
        <p:origin x="-222" y="9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8DDF79E-D8FD-4F7C-800A-872D272C8636}" type="datetimeFigureOut">
              <a:rPr lang="en-US"/>
              <a:pPr>
                <a:defRPr/>
              </a:pPr>
              <a:t>10-Oct-22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59251D2-256B-4D38-BD23-A0EABC94E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298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EA2C2D3-4125-4DD4-BAAB-6BF4FBBB35B3}" type="slidenum">
              <a:rPr lang="en-US" altLang="en-US" sz="1200" smtClean="0"/>
              <a:pPr eaLnBrk="1" hangingPunct="1"/>
              <a:t>3</a:t>
            </a:fld>
            <a:endParaRPr lang="en-US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F8F6B-A08B-417E-8474-949BEFCDD7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886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1F40D-4328-4814-8CCB-76EA2C62F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431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F02712-4E9E-400D-B9D1-55F285C68F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83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C98DB-8610-4770-BA6C-8689D288CC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13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9F28-6DC5-475F-BBFF-B64724A5DB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5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0B137-73CF-4E3D-AFB2-A8805FE510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068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33602-09D9-444B-AD95-4C10D9B176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9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C0A6A-DC2C-4261-8607-F0231A5A9A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91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43F73-E35F-498A-B32F-1A36348F13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96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E257C-40EA-4F46-9D4B-B298262D48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22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DADA3-47C3-45F3-8ABE-727A3036EB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758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Klepnutím lze upravit styly předlohy textu.</a:t>
            </a:r>
          </a:p>
          <a:p>
            <a:pPr lvl="1"/>
            <a:r>
              <a:rPr lang="en-US" altLang="en-US" smtClean="0"/>
              <a:t>Druhá úroveň</a:t>
            </a:r>
          </a:p>
          <a:p>
            <a:pPr lvl="2"/>
            <a:r>
              <a:rPr lang="en-US" altLang="en-US" smtClean="0"/>
              <a:t>Třetí úroveň</a:t>
            </a:r>
          </a:p>
          <a:p>
            <a:pPr lvl="3"/>
            <a:r>
              <a:rPr lang="en-US" altLang="en-US" smtClean="0"/>
              <a:t>Čtvrtá úroveň</a:t>
            </a:r>
          </a:p>
          <a:p>
            <a:pPr lvl="4"/>
            <a:r>
              <a:rPr lang="en-US" altLang="en-US" smtClean="0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EC4AC9B2-1E7F-4E2F-BF49-A98BBEF01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5" Type="http://schemas.openxmlformats.org/officeDocument/2006/relationships/image" Target="../media/image42.png"/><Relationship Id="rId4" Type="http://schemas.openxmlformats.org/officeDocument/2006/relationships/image" Target="../media/image4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wmf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7.png"/><Relationship Id="rId4" Type="http://schemas.openxmlformats.org/officeDocument/2006/relationships/image" Target="../media/image32.wmf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33337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Nejistota</a:t>
            </a:r>
            <a:r>
              <a:rPr lang="en-US" altLang="en-US" sz="3600" b="0"/>
              <a:t> </a:t>
            </a:r>
            <a:r>
              <a:rPr lang="cs-CZ" altLang="en-US" sz="3600" b="0"/>
              <a:t>měření</a:t>
            </a:r>
            <a:endParaRPr lang="en-US" altLang="en-US" sz="36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Text Box 3"/>
              <p:cNvSpPr txBox="1">
                <a:spLocks noChangeArrowheads="1"/>
              </p:cNvSpPr>
              <p:nvPr/>
            </p:nvSpPr>
            <p:spPr bwMode="auto">
              <a:xfrm>
                <a:off x="344488" y="1268413"/>
                <a:ext cx="9217025" cy="52562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88000" tIns="144000" rIns="288000" bIns="144000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cs-CZ" altLang="en-US" sz="2400" b="0" dirty="0"/>
                  <a:t>Jak sloučit </a:t>
                </a:r>
                <a:r>
                  <a:rPr lang="cs-CZ" altLang="en-US" sz="2400" b="0" dirty="0" smtClean="0"/>
                  <a:t>nejistoty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cs-CZ" sz="2400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cs-CZ" altLang="en-US" sz="2400" b="0" dirty="0" smtClean="0"/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  <m:sub>
                        <m:r>
                          <a:rPr lang="cs-CZ" sz="24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cs-CZ" altLang="en-US" sz="2400" b="0" dirty="0" smtClean="0"/>
                  <a:t>:</a:t>
                </a:r>
                <a:endParaRPr lang="cs-CZ" altLang="en-US" sz="24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16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cs-CZ" altLang="en-US" sz="2400" b="0" dirty="0"/>
                  <a:t>	→ </a:t>
                </a:r>
                <a:r>
                  <a:rPr lang="cs-CZ" altLang="en-US" sz="2400" dirty="0"/>
                  <a:t>kombinovaná standardní nejistota</a:t>
                </a:r>
                <a:r>
                  <a:rPr lang="cs-CZ" altLang="en-US" sz="2400" b="0" dirty="0"/>
                  <a:t>: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16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16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cs-CZ" altLang="en-US" sz="2400" b="0" dirty="0"/>
                  <a:t>Nejistotu lze vyjádřit: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1200" b="0" dirty="0"/>
              </a:p>
              <a:p>
                <a:pPr lvl="1" eaLnBrk="1" hangingPunct="1">
                  <a:spcBef>
                    <a:spcPct val="0"/>
                  </a:spcBef>
                  <a:buFontTx/>
                  <a:buChar char="•"/>
                </a:pPr>
                <a:r>
                  <a:rPr lang="cs-CZ" altLang="en-US" sz="2400" b="0" dirty="0"/>
                  <a:t> v jednotkách (měřené) veličiny → </a:t>
                </a:r>
                <a:r>
                  <a:rPr lang="cs-CZ" altLang="en-US" sz="2400" dirty="0"/>
                  <a:t>absolutní</a:t>
                </a:r>
                <a:r>
                  <a:rPr lang="cs-CZ" altLang="en-US" sz="2400" b="0" dirty="0"/>
                  <a:t> standardní nejistota</a:t>
                </a:r>
              </a:p>
              <a:p>
                <a:pPr lvl="1" eaLnBrk="1" hangingPunct="1">
                  <a:spcBef>
                    <a:spcPct val="0"/>
                  </a:spcBef>
                  <a:buFontTx/>
                  <a:buChar char="•"/>
                </a:pPr>
                <a:r>
                  <a:rPr lang="cs-CZ" altLang="en-US" sz="2400" b="0" dirty="0"/>
                  <a:t> v poměru k hodnotě veličiny → </a:t>
                </a:r>
                <a:r>
                  <a:rPr lang="cs-CZ" altLang="en-US" sz="2400" dirty="0"/>
                  <a:t>relativní</a:t>
                </a:r>
                <a:r>
                  <a:rPr lang="cs-CZ" altLang="en-US" sz="2400" b="0" dirty="0"/>
                  <a:t> standardní nejistota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24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24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24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24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cs-CZ" altLang="en-US" sz="16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cs-CZ" altLang="en-US" sz="2400" b="0" dirty="0"/>
                  <a:t>		- pro </a:t>
                </a:r>
                <a:r>
                  <a:rPr lang="cs-CZ" altLang="en-US" sz="2400" b="0" u="sng" dirty="0"/>
                  <a:t>plánování</a:t>
                </a:r>
                <a:r>
                  <a:rPr lang="cs-CZ" altLang="en-US" sz="2400" b="0" dirty="0"/>
                  <a:t> experimentu, </a:t>
                </a:r>
                <a:r>
                  <a:rPr lang="cs-CZ" altLang="en-US" sz="2400" b="0" u="sng" dirty="0"/>
                  <a:t>ne</a:t>
                </a:r>
                <a:r>
                  <a:rPr lang="cs-CZ" altLang="en-US" sz="2400" b="0" dirty="0"/>
                  <a:t> pro </a:t>
                </a:r>
                <a:r>
                  <a:rPr lang="cs-CZ" altLang="en-US" sz="2400" b="0" u="sng" dirty="0"/>
                  <a:t>zpracování</a:t>
                </a:r>
                <a:r>
                  <a:rPr lang="cs-CZ" altLang="en-US" sz="2400" b="0" dirty="0"/>
                  <a:t> výsledků</a:t>
                </a:r>
              </a:p>
            </p:txBody>
          </p:sp>
        </mc:Choice>
        <mc:Fallback xmlns="">
          <p:sp>
            <p:nvSpPr>
              <p:cNvPr id="112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488" y="1268413"/>
                <a:ext cx="9217025" cy="5256212"/>
              </a:xfrm>
              <a:prstGeom prst="rect">
                <a:avLst/>
              </a:prstGeom>
              <a:blipFill rotWithShape="1">
                <a:blip r:embed="rId2"/>
                <a:stretch>
                  <a:fillRect r="-19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9" name="Rectangle 40"/>
          <p:cNvSpPr>
            <a:spLocks noChangeArrowheads="1"/>
          </p:cNvSpPr>
          <p:nvPr/>
        </p:nvSpPr>
        <p:spPr bwMode="auto">
          <a:xfrm>
            <a:off x="742950" y="5295900"/>
            <a:ext cx="41841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/>
              <a:t>	→</a:t>
            </a:r>
            <a:r>
              <a:rPr lang="cs-CZ" altLang="en-US" sz="2400" b="0" dirty="0"/>
              <a:t> </a:t>
            </a:r>
            <a:r>
              <a:rPr lang="en-US" altLang="en-US" sz="2400" dirty="0"/>
              <a:t>maxim</a:t>
            </a:r>
            <a:r>
              <a:rPr lang="cs-CZ" altLang="en-US" sz="2400" dirty="0" err="1"/>
              <a:t>ální</a:t>
            </a:r>
            <a:r>
              <a:rPr lang="cs-CZ" altLang="en-US" sz="2400" dirty="0"/>
              <a:t> nejistota</a:t>
            </a:r>
            <a:r>
              <a:rPr lang="cs-CZ" altLang="en-US" sz="2400" b="0" dirty="0"/>
              <a:t>:</a:t>
            </a:r>
            <a:endParaRPr lang="en-US" altLang="en-U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581252" y="1960264"/>
                <a:ext cx="1985865" cy="50400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cs-CZ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cs-CZ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52" y="1960264"/>
                <a:ext cx="1985865" cy="504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33479" y="5295900"/>
                <a:ext cx="1985865" cy="471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𝐶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cs-CZ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sub>
                        <m:sup/>
                      </m:sSubSup>
                      <m:r>
                        <a:rPr lang="cs-CZ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𝐵</m:t>
                          </m:r>
                        </m:sub>
                        <m:sup/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79" y="5295900"/>
                <a:ext cx="1985865" cy="471347"/>
              </a:xfrm>
              <a:prstGeom prst="rect">
                <a:avLst/>
              </a:prstGeom>
              <a:blipFill rotWithShape="1"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25208" y="4221088"/>
                <a:ext cx="2636619" cy="787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cs-CZ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cs-CZ" b="0" i="1" smtClean="0">
                          <a:latin typeface="Cambria Math"/>
                          <a:ea typeface="Cambria Math"/>
                        </a:rPr>
                        <m:t>×100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%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208" y="4221088"/>
                <a:ext cx="2636619" cy="7872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7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75247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Značení elektrických měřících přístrojů</a:t>
            </a:r>
            <a:endParaRPr lang="en-US" altLang="en-US" sz="3600" b="0"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/>
              <a:t>Brož J., a kol.: Základy fyzikálních měření I,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/>
              <a:t>SPN Praha 1967, tab.</a:t>
            </a:r>
            <a:r>
              <a:rPr lang="cs-CZ" altLang="en-US" sz="2000" b="0"/>
              <a:t> </a:t>
            </a:r>
            <a:r>
              <a:rPr lang="en-US" altLang="en-US" sz="2000" b="0"/>
              <a:t>1.1 a tab. 1.2 str.</a:t>
            </a:r>
            <a:r>
              <a:rPr lang="cs-CZ" altLang="en-US" sz="2000" b="0"/>
              <a:t> </a:t>
            </a:r>
            <a:r>
              <a:rPr lang="en-US" altLang="en-US" sz="2000" b="0"/>
              <a:t>208</a:t>
            </a:r>
            <a:endParaRPr lang="cs-CZ" altLang="en-US" sz="2000" b="0"/>
          </a:p>
        </p:txBody>
      </p:sp>
      <p:graphicFrame>
        <p:nvGraphicFramePr>
          <p:cNvPr id="11268" name="Object 81"/>
          <p:cNvGraphicFramePr>
            <a:graphicFrameLocks noChangeAspect="1"/>
          </p:cNvGraphicFramePr>
          <p:nvPr/>
        </p:nvGraphicFramePr>
        <p:xfrm>
          <a:off x="488950" y="2781300"/>
          <a:ext cx="4319588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Photo Editor Photo" r:id="rId3" imgW="8819048" imgH="4866667" progId="MSPhotoEd.3">
                  <p:embed/>
                </p:oleObj>
              </mc:Choice>
              <mc:Fallback>
                <p:oleObj name="Photo Editor Photo" r:id="rId3" imgW="8819048" imgH="4866667" progId="MSPhotoEd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2781300"/>
                        <a:ext cx="4319588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82" descr="SCAN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341438"/>
            <a:ext cx="351948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Group 86"/>
          <p:cNvGrpSpPr>
            <a:grpSpLocks/>
          </p:cNvGrpSpPr>
          <p:nvPr/>
        </p:nvGrpSpPr>
        <p:grpSpPr bwMode="auto">
          <a:xfrm>
            <a:off x="704850" y="5084763"/>
            <a:ext cx="1885950" cy="1447800"/>
            <a:chOff x="217" y="2976"/>
            <a:chExt cx="1188" cy="912"/>
          </a:xfrm>
        </p:grpSpPr>
        <p:sp>
          <p:nvSpPr>
            <p:cNvPr id="11271" name="Line 87"/>
            <p:cNvSpPr>
              <a:spLocks noChangeShapeType="1"/>
            </p:cNvSpPr>
            <p:nvPr/>
          </p:nvSpPr>
          <p:spPr bwMode="auto">
            <a:xfrm>
              <a:off x="535" y="2976"/>
              <a:ext cx="173" cy="63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Text Box 88"/>
            <p:cNvSpPr txBox="1">
              <a:spLocks noChangeArrowheads="1"/>
            </p:cNvSpPr>
            <p:nvPr/>
          </p:nvSpPr>
          <p:spPr bwMode="auto">
            <a:xfrm>
              <a:off x="217" y="3657"/>
              <a:ext cx="1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 b="0"/>
                <a:t>třída přesnosti  2.5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48450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Digitální měřící přístroje</a:t>
            </a:r>
            <a:endParaRPr lang="en-US" altLang="en-US" sz="3600" b="0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Maximální chyba se vyjadřuje většinou v procentech </a:t>
            </a:r>
            <a:r>
              <a:rPr lang="cs-CZ" altLang="en-US" sz="2400"/>
              <a:t>naměřené</a:t>
            </a:r>
            <a:r>
              <a:rPr lang="cs-CZ" altLang="en-US" sz="2400" b="0"/>
              <a:t> hodnoty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  + násobek </a:t>
            </a:r>
            <a:r>
              <a:rPr lang="cs-CZ" altLang="en-US" sz="2400"/>
              <a:t>řádu</a:t>
            </a:r>
            <a:r>
              <a:rPr lang="cs-CZ" altLang="en-US" sz="2400" b="0"/>
              <a:t> poslední platné číslice zobrazené na displeji</a:t>
            </a:r>
            <a:endParaRPr lang="en-US" altLang="en-US" sz="2400" b="0"/>
          </a:p>
        </p:txBody>
      </p:sp>
      <p:pic>
        <p:nvPicPr>
          <p:cNvPr id="12292" name="Picture 9" descr="front_pa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9"/>
          <a:stretch>
            <a:fillRect/>
          </a:stretch>
        </p:blipFill>
        <p:spPr bwMode="auto">
          <a:xfrm>
            <a:off x="5535613" y="2268538"/>
            <a:ext cx="38100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10"/>
          <p:cNvSpPr>
            <a:spLocks noChangeArrowheads="1"/>
          </p:cNvSpPr>
          <p:nvPr/>
        </p:nvSpPr>
        <p:spPr bwMode="auto">
          <a:xfrm>
            <a:off x="2289175" y="3683000"/>
            <a:ext cx="115728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Arial" charset="0"/>
                <a:cs typeface="Arial" charset="0"/>
              </a:rPr>
              <a:t>Specifikace : </a:t>
            </a:r>
            <a:endParaRPr lang="en-US" altLang="en-US" sz="2400" b="0"/>
          </a:p>
        </p:txBody>
      </p:sp>
      <p:graphicFrame>
        <p:nvGraphicFramePr>
          <p:cNvPr id="131083" name="Group 11"/>
          <p:cNvGraphicFramePr>
            <a:graphicFrameLocks noGrp="1"/>
          </p:cNvGraphicFramePr>
          <p:nvPr/>
        </p:nvGraphicFramePr>
        <p:xfrm>
          <a:off x="631825" y="4005263"/>
          <a:ext cx="6985000" cy="2438400"/>
        </p:xfrm>
        <a:graphic>
          <a:graphicData uri="http://schemas.openxmlformats.org/drawingml/2006/table">
            <a:tbl>
              <a:tblPr/>
              <a:tblGrid>
                <a:gridCol w="1739900"/>
                <a:gridCol w="4054475"/>
                <a:gridCol w="1190625"/>
              </a:tblGrid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Základní funkce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Rozsah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Přesnost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napětí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(0,3% + 2)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napětí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(0,6% + 5)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proudu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+ 3)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proudu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+ 5)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odporu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600Ω / 6kΩ / 60kΩ / 600kΩ / 6MΩ / 60MΩ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+ 2)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kapacity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6nF / 60nF / 600nF / 6mF / 60mF / 600mF / 6mF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(2% + 5)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°C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- 40°C až do + 1000°C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+ 3)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°F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- 40°F až do + 1832°F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(1,5% + 5)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kmitočtu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60Hz / 60kHz / 600kHz / 6MHz / 60MHz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(0,1% + 3) </a:t>
                      </a:r>
                      <a:endParaRPr kumimoji="0" lang="en-US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2325" name="Group 46"/>
          <p:cNvGrpSpPr>
            <a:grpSpLocks/>
          </p:cNvGrpSpPr>
          <p:nvPr/>
        </p:nvGrpSpPr>
        <p:grpSpPr bwMode="auto">
          <a:xfrm>
            <a:off x="7227888" y="2492375"/>
            <a:ext cx="576262" cy="1800225"/>
            <a:chOff x="4572" y="1207"/>
            <a:chExt cx="317" cy="1497"/>
          </a:xfrm>
        </p:grpSpPr>
        <p:sp>
          <p:nvSpPr>
            <p:cNvPr id="12326" name="Oval 47"/>
            <p:cNvSpPr>
              <a:spLocks noChangeArrowheads="1"/>
            </p:cNvSpPr>
            <p:nvPr/>
          </p:nvSpPr>
          <p:spPr bwMode="auto">
            <a:xfrm>
              <a:off x="4662" y="1207"/>
              <a:ext cx="227" cy="45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2327" name="Line 48"/>
            <p:cNvSpPr>
              <a:spLocks noChangeShapeType="1"/>
            </p:cNvSpPr>
            <p:nvPr/>
          </p:nvSpPr>
          <p:spPr bwMode="auto">
            <a:xfrm flipH="1">
              <a:off x="4572" y="1661"/>
              <a:ext cx="226" cy="104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48450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Digitální měřící přístroje</a:t>
            </a:r>
            <a:endParaRPr lang="en-US" altLang="en-US" sz="3600" b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Příklad: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/>
              <a:t>Metex M-3850D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Měříme odpor.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Naměříme R = 51,37 </a:t>
            </a:r>
            <a:r>
              <a:rPr lang="cs-CZ" altLang="en-US" sz="2000" b="0">
                <a:latin typeface="Symbol" pitchFamily="18" charset="2"/>
              </a:rPr>
              <a:t>W</a:t>
            </a:r>
            <a:r>
              <a:rPr lang="cs-CZ" altLang="en-US" sz="2000" b="0"/>
              <a:t> na rozsahu 400 </a:t>
            </a:r>
            <a:r>
              <a:rPr lang="cs-CZ" altLang="en-US" sz="2000" b="0">
                <a:latin typeface="Symbol" pitchFamily="18" charset="2"/>
              </a:rPr>
              <a:t>W</a:t>
            </a:r>
            <a:r>
              <a:rPr lang="cs-CZ" altLang="en-US" sz="2000" b="0"/>
              <a:t>.</a:t>
            </a:r>
            <a:r>
              <a:rPr lang="cs-CZ" altLang="en-US" sz="20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Přístroj má 4-místný displej. Podle údajů výrobce je chyba: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0.5% naměřené hodnoty plus </a:t>
            </a:r>
            <a:r>
              <a:rPr lang="en-US" altLang="en-US" sz="2000" b="0"/>
              <a:t>2x</a:t>
            </a:r>
            <a:r>
              <a:rPr lang="cs-CZ" altLang="en-US" sz="2000" b="0"/>
              <a:t>0,010 </a:t>
            </a:r>
            <a:r>
              <a:rPr lang="en-US" altLang="en-US" sz="2000" b="0">
                <a:latin typeface="Symbol" pitchFamily="18" charset="2"/>
              </a:rPr>
              <a:t>W</a:t>
            </a:r>
            <a:r>
              <a:rPr lang="cs-CZ" altLang="en-US" sz="2000" b="0"/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tj. </a:t>
            </a:r>
            <a:r>
              <a:rPr lang="cs-CZ" altLang="en-US" sz="2000" b="0">
                <a:latin typeface="Symbol" pitchFamily="18" charset="2"/>
              </a:rPr>
              <a:t>D</a:t>
            </a:r>
            <a:r>
              <a:rPr lang="cs-CZ" altLang="en-US" sz="2000" b="0"/>
              <a:t> = 0,005 × 51,37 + 2</a:t>
            </a:r>
            <a:r>
              <a:rPr lang="cs-CZ" altLang="en-US" sz="2000"/>
              <a:t> </a:t>
            </a:r>
            <a:r>
              <a:rPr lang="cs-CZ" altLang="en-US" sz="2000" b="0"/>
              <a:t>×</a:t>
            </a:r>
            <a:r>
              <a:rPr lang="cs-CZ" altLang="en-US" sz="2000"/>
              <a:t> </a:t>
            </a:r>
            <a:r>
              <a:rPr lang="cs-CZ" altLang="en-US" sz="2000" b="0"/>
              <a:t>0,01 </a:t>
            </a:r>
            <a:r>
              <a:rPr lang="cs-CZ" altLang="en-US" sz="2000" b="0">
                <a:latin typeface="Symbol" pitchFamily="18" charset="2"/>
              </a:rPr>
              <a:t>W</a:t>
            </a:r>
            <a:r>
              <a:rPr lang="cs-CZ" altLang="en-US" sz="2000" b="0"/>
              <a:t> = 0,2</a:t>
            </a:r>
            <a:r>
              <a:rPr lang="en-US" altLang="en-US" sz="2000" b="0"/>
              <a:t>7685</a:t>
            </a:r>
            <a:r>
              <a:rPr lang="cs-CZ" altLang="en-US" sz="2000" b="0"/>
              <a:t> </a:t>
            </a:r>
            <a:r>
              <a:rPr lang="cs-CZ" altLang="en-US" sz="2000" b="0">
                <a:latin typeface="Symbol" pitchFamily="18" charset="2"/>
              </a:rPr>
              <a:t>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Výsledek měření je tedy </a:t>
            </a:r>
            <a:r>
              <a:rPr lang="cs-CZ" altLang="en-US" sz="2000" i="1"/>
              <a:t>R</a:t>
            </a:r>
            <a:r>
              <a:rPr lang="cs-CZ" altLang="en-US" sz="2000"/>
              <a:t> = (51,37 ± 0,1</a:t>
            </a:r>
            <a:r>
              <a:rPr lang="en-US" altLang="en-US" sz="2000"/>
              <a:t>6</a:t>
            </a:r>
            <a:r>
              <a:rPr lang="cs-CZ" altLang="en-US" sz="2000"/>
              <a:t>) </a:t>
            </a:r>
            <a:r>
              <a:rPr lang="en-US" altLang="en-US" sz="2000">
                <a:latin typeface="Symbol" pitchFamily="18" charset="2"/>
              </a:rPr>
              <a:t>W</a:t>
            </a:r>
            <a:r>
              <a:rPr lang="cs-CZ" altLang="en-US" sz="2000" b="0"/>
              <a:t>.</a:t>
            </a:r>
            <a:endParaRPr lang="en-US" altLang="en-US" sz="2000" b="0"/>
          </a:p>
        </p:txBody>
      </p:sp>
      <p:graphicFrame>
        <p:nvGraphicFramePr>
          <p:cNvPr id="13316" name="Object 51"/>
          <p:cNvGraphicFramePr>
            <a:graphicFrameLocks noChangeAspect="1"/>
          </p:cNvGraphicFramePr>
          <p:nvPr/>
        </p:nvGraphicFramePr>
        <p:xfrm>
          <a:off x="1047750" y="4724400"/>
          <a:ext cx="27908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Rovnice" r:id="rId3" imgW="1397000" imgH="241300" progId="Equation.3">
                  <p:embed/>
                </p:oleObj>
              </mc:Choice>
              <mc:Fallback>
                <p:oleObj name="Rovnice" r:id="rId3" imgW="1397000" imgH="2413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724400"/>
                        <a:ext cx="27908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7" name="Picture 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341438"/>
            <a:ext cx="1420813" cy="21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13" y="1306513"/>
            <a:ext cx="2527300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399732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Maximální nejistota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defRPr/>
            </a:pPr>
            <a:r>
              <a:rPr lang="cs-CZ" sz="2400" b="0" dirty="0" smtClean="0"/>
              <a:t>hrubý (řádový) odhad nejistoty měření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cs-CZ" altLang="en-US" sz="2400" b="0" dirty="0" smtClean="0"/>
              <a:t>	- pro plánování experimentu, ne pro zpracování výsledků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cs-CZ" altLang="en-US" sz="2400" b="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cs-CZ" altLang="en-US" sz="2400" b="0" dirty="0" smtClean="0"/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cs-CZ" altLang="en-US" sz="1200" b="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cs-CZ" sz="2400" dirty="0" smtClean="0"/>
              <a:t>součet:</a:t>
            </a:r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cs-CZ" altLang="en-US" sz="2400" b="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cs-CZ" altLang="en-US" sz="2400" b="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cs-CZ" altLang="en-US" sz="2400" b="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endParaRPr lang="cs-CZ" altLang="en-US" sz="1200" b="0" dirty="0" smtClean="0"/>
          </a:p>
          <a:p>
            <a:pPr marL="342900" indent="-342900" eaLnBrk="1" hangingPunct="1">
              <a:spcBef>
                <a:spcPct val="0"/>
              </a:spcBef>
              <a:defRPr/>
            </a:pPr>
            <a:r>
              <a:rPr lang="cs-CZ" altLang="en-US" sz="2400" dirty="0" smtClean="0"/>
              <a:t>rozdíl:</a:t>
            </a:r>
          </a:p>
        </p:txBody>
      </p:sp>
      <p:pic>
        <p:nvPicPr>
          <p:cNvPr id="3076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420938"/>
            <a:ext cx="17049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430463"/>
            <a:ext cx="1600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3113088"/>
            <a:ext cx="45815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9" name="Skupina 35"/>
          <p:cNvGrpSpPr>
            <a:grpSpLocks/>
          </p:cNvGrpSpPr>
          <p:nvPr/>
        </p:nvGrpSpPr>
        <p:grpSpPr bwMode="auto">
          <a:xfrm>
            <a:off x="2497138" y="3500438"/>
            <a:ext cx="4941887" cy="409575"/>
            <a:chOff x="742628" y="3333328"/>
            <a:chExt cx="4941912" cy="409575"/>
          </a:xfrm>
        </p:grpSpPr>
        <p:sp>
          <p:nvSpPr>
            <p:cNvPr id="3090" name="Text Box 20"/>
            <p:cNvSpPr txBox="1">
              <a:spLocks noChangeArrowheads="1"/>
            </p:cNvSpPr>
            <p:nvPr/>
          </p:nvSpPr>
          <p:spPr bwMode="auto">
            <a:xfrm>
              <a:off x="742628" y="3352378"/>
              <a:ext cx="2914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absolutní maximální chyba:</a:t>
              </a:r>
              <a:endParaRPr lang="cs-CZ" altLang="en-US" sz="2400" b="0"/>
            </a:p>
          </p:txBody>
        </p:sp>
        <p:pic>
          <p:nvPicPr>
            <p:cNvPr id="3091" name="Picture 2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240" y="3333328"/>
              <a:ext cx="201930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80" name="Skupina 36"/>
          <p:cNvGrpSpPr>
            <a:grpSpLocks/>
          </p:cNvGrpSpPr>
          <p:nvPr/>
        </p:nvGrpSpPr>
        <p:grpSpPr bwMode="auto">
          <a:xfrm>
            <a:off x="2503488" y="3933825"/>
            <a:ext cx="4970462" cy="762000"/>
            <a:chOff x="776536" y="3765376"/>
            <a:chExt cx="4970487" cy="762000"/>
          </a:xfrm>
        </p:grpSpPr>
        <p:sp>
          <p:nvSpPr>
            <p:cNvPr id="3088" name="Text Box 20"/>
            <p:cNvSpPr txBox="1">
              <a:spLocks noChangeArrowheads="1"/>
            </p:cNvSpPr>
            <p:nvPr/>
          </p:nvSpPr>
          <p:spPr bwMode="auto">
            <a:xfrm>
              <a:off x="776536" y="3909392"/>
              <a:ext cx="28071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relativní maximální chyba:</a:t>
              </a:r>
              <a:endParaRPr lang="cs-CZ" altLang="en-US" sz="2400" b="0"/>
            </a:p>
          </p:txBody>
        </p:sp>
        <p:pic>
          <p:nvPicPr>
            <p:cNvPr id="3089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4848" y="3765376"/>
              <a:ext cx="21621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7616825" y="5656263"/>
            <a:ext cx="646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>
                <a:solidFill>
                  <a:srgbClr val="FF0000"/>
                </a:solidFill>
              </a:rPr>
              <a:t>!!!</a:t>
            </a:r>
          </a:p>
        </p:txBody>
      </p:sp>
      <p:grpSp>
        <p:nvGrpSpPr>
          <p:cNvPr id="3082" name="Skupina 40"/>
          <p:cNvGrpSpPr>
            <a:grpSpLocks/>
          </p:cNvGrpSpPr>
          <p:nvPr/>
        </p:nvGrpSpPr>
        <p:grpSpPr bwMode="auto">
          <a:xfrm>
            <a:off x="2486025" y="5210175"/>
            <a:ext cx="4895850" cy="1241425"/>
            <a:chOff x="895028" y="5013176"/>
            <a:chExt cx="4895453" cy="1241673"/>
          </a:xfrm>
        </p:grpSpPr>
        <p:pic>
          <p:nvPicPr>
            <p:cNvPr id="3084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331" y="5013176"/>
              <a:ext cx="19621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339" y="5445224"/>
              <a:ext cx="1847850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6" name="Text Box 20"/>
            <p:cNvSpPr txBox="1">
              <a:spLocks noChangeArrowheads="1"/>
            </p:cNvSpPr>
            <p:nvPr/>
          </p:nvSpPr>
          <p:spPr bwMode="auto">
            <a:xfrm>
              <a:off x="895028" y="5022934"/>
              <a:ext cx="28841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absolutní maximální chyba:</a:t>
              </a:r>
              <a:endParaRPr lang="cs-CZ" altLang="en-US" sz="2400" b="0"/>
            </a:p>
          </p:txBody>
        </p:sp>
        <p:sp>
          <p:nvSpPr>
            <p:cNvPr id="3087" name="Text Box 20"/>
            <p:cNvSpPr txBox="1">
              <a:spLocks noChangeArrowheads="1"/>
            </p:cNvSpPr>
            <p:nvPr/>
          </p:nvSpPr>
          <p:spPr bwMode="auto">
            <a:xfrm>
              <a:off x="928936" y="5579948"/>
              <a:ext cx="28071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relativní maximální chyba:</a:t>
              </a:r>
              <a:endParaRPr lang="cs-CZ" altLang="en-US" sz="2400" b="0"/>
            </a:p>
          </p:txBody>
        </p:sp>
      </p:grpSp>
      <p:pic>
        <p:nvPicPr>
          <p:cNvPr id="3083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4733925"/>
            <a:ext cx="45053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399732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Maximální nejistota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2400"/>
              <a:t>součin:</a:t>
            </a:r>
          </a:p>
          <a:p>
            <a:pPr eaLnBrk="1" hangingPunct="1">
              <a:spcBef>
                <a:spcPct val="0"/>
              </a:spcBef>
            </a:pPr>
            <a:endParaRPr lang="cs-CZ" altLang="en-US" sz="2400" b="0"/>
          </a:p>
          <a:p>
            <a:pPr eaLnBrk="1" hangingPunct="1">
              <a:spcBef>
                <a:spcPct val="0"/>
              </a:spcBef>
            </a:pPr>
            <a:endParaRPr lang="cs-CZ" altLang="en-US" sz="2400" b="0"/>
          </a:p>
          <a:p>
            <a:pPr eaLnBrk="1" hangingPunct="1">
              <a:spcBef>
                <a:spcPct val="0"/>
              </a:spcBef>
            </a:pPr>
            <a:endParaRPr lang="cs-CZ" altLang="en-US" sz="2800" b="0"/>
          </a:p>
          <a:p>
            <a:pPr eaLnBrk="1" hangingPunct="1">
              <a:spcBef>
                <a:spcPct val="0"/>
              </a:spcBef>
            </a:pPr>
            <a:r>
              <a:rPr lang="cs-CZ" altLang="en-US" sz="2400"/>
              <a:t>podíl:</a:t>
            </a:r>
          </a:p>
          <a:p>
            <a:pPr eaLnBrk="1" hangingPunct="1">
              <a:spcBef>
                <a:spcPct val="0"/>
              </a:spcBef>
            </a:pPr>
            <a:endParaRPr lang="cs-CZ" altLang="en-US" sz="2400"/>
          </a:p>
          <a:p>
            <a:pPr eaLnBrk="1" hangingPunct="1">
              <a:spcBef>
                <a:spcPct val="0"/>
              </a:spcBef>
            </a:pPr>
            <a:endParaRPr lang="cs-CZ" altLang="en-US" sz="2400"/>
          </a:p>
          <a:p>
            <a:pPr eaLnBrk="1" hangingPunct="1">
              <a:spcBef>
                <a:spcPct val="0"/>
              </a:spcBef>
            </a:pPr>
            <a:endParaRPr lang="cs-CZ" altLang="en-US" sz="2400"/>
          </a:p>
          <a:p>
            <a:pPr eaLnBrk="1" hangingPunct="1">
              <a:spcBef>
                <a:spcPct val="0"/>
              </a:spcBef>
            </a:pPr>
            <a:endParaRPr lang="cs-CZ" altLang="en-US" sz="2400"/>
          </a:p>
          <a:p>
            <a:pPr eaLnBrk="1" hangingPunct="1">
              <a:spcBef>
                <a:spcPct val="0"/>
              </a:spcBef>
            </a:pPr>
            <a:endParaRPr lang="cs-CZ" altLang="en-US" sz="1800"/>
          </a:p>
          <a:p>
            <a:pPr eaLnBrk="1" hangingPunct="1">
              <a:spcBef>
                <a:spcPct val="0"/>
              </a:spcBef>
            </a:pPr>
            <a:r>
              <a:rPr lang="cs-CZ" altLang="en-US" sz="2400"/>
              <a:t>mocnina:</a:t>
            </a:r>
          </a:p>
        </p:txBody>
      </p:sp>
      <p:grpSp>
        <p:nvGrpSpPr>
          <p:cNvPr id="4100" name="Skupina 35"/>
          <p:cNvGrpSpPr>
            <a:grpSpLocks/>
          </p:cNvGrpSpPr>
          <p:nvPr/>
        </p:nvGrpSpPr>
        <p:grpSpPr bwMode="auto">
          <a:xfrm>
            <a:off x="2319338" y="1779588"/>
            <a:ext cx="5203825" cy="495300"/>
            <a:chOff x="56456" y="1853580"/>
            <a:chExt cx="5204420" cy="495300"/>
          </a:xfrm>
        </p:grpSpPr>
        <p:sp>
          <p:nvSpPr>
            <p:cNvPr id="4117" name="Text Box 20"/>
            <p:cNvSpPr txBox="1">
              <a:spLocks noChangeArrowheads="1"/>
            </p:cNvSpPr>
            <p:nvPr/>
          </p:nvSpPr>
          <p:spPr bwMode="auto">
            <a:xfrm>
              <a:off x="56456" y="1891680"/>
              <a:ext cx="2914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en-US" altLang="en-US" sz="1800" b="0"/>
                <a:t>absolutn</a:t>
              </a:r>
              <a:r>
                <a:rPr lang="cs-CZ" altLang="en-US" sz="1800" b="0"/>
                <a:t>í maximální chyba:</a:t>
              </a:r>
              <a:endParaRPr lang="en-US" altLang="en-US" sz="2400" b="0"/>
            </a:p>
          </p:txBody>
        </p:sp>
        <p:pic>
          <p:nvPicPr>
            <p:cNvPr id="4118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726" y="1853580"/>
              <a:ext cx="23431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1" name="Skupina 36"/>
          <p:cNvGrpSpPr>
            <a:grpSpLocks/>
          </p:cNvGrpSpPr>
          <p:nvPr/>
        </p:nvGrpSpPr>
        <p:grpSpPr bwMode="auto">
          <a:xfrm>
            <a:off x="2319338" y="2159000"/>
            <a:ext cx="6594475" cy="790575"/>
            <a:chOff x="56456" y="2327151"/>
            <a:chExt cx="6593929" cy="790575"/>
          </a:xfrm>
        </p:grpSpPr>
        <p:sp>
          <p:nvSpPr>
            <p:cNvPr id="4115" name="Text Box 20"/>
            <p:cNvSpPr txBox="1">
              <a:spLocks noChangeArrowheads="1"/>
            </p:cNvSpPr>
            <p:nvPr/>
          </p:nvSpPr>
          <p:spPr bwMode="auto">
            <a:xfrm>
              <a:off x="56456" y="2533883"/>
              <a:ext cx="28071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relativní maximální chyba:</a:t>
              </a:r>
              <a:endParaRPr lang="en-US" altLang="en-US" sz="2400" b="0"/>
            </a:p>
          </p:txBody>
        </p:sp>
        <p:pic>
          <p:nvPicPr>
            <p:cNvPr id="4116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010" y="2327151"/>
              <a:ext cx="37623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2" name="Skupina 37"/>
          <p:cNvGrpSpPr>
            <a:grpSpLocks/>
          </p:cNvGrpSpPr>
          <p:nvPr/>
        </p:nvGrpSpPr>
        <p:grpSpPr bwMode="auto">
          <a:xfrm>
            <a:off x="2319338" y="3514725"/>
            <a:ext cx="7185025" cy="1700213"/>
            <a:chOff x="56456" y="4149080"/>
            <a:chExt cx="7184479" cy="1700298"/>
          </a:xfrm>
        </p:grpSpPr>
        <p:pic>
          <p:nvPicPr>
            <p:cNvPr id="4111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686" y="4149080"/>
              <a:ext cx="2590800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1"/>
            <a:stretch>
              <a:fillRect/>
            </a:stretch>
          </p:blipFill>
          <p:spPr bwMode="auto">
            <a:xfrm>
              <a:off x="2868960" y="4913274"/>
              <a:ext cx="4371975" cy="9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3" name="Text Box 20"/>
            <p:cNvSpPr txBox="1">
              <a:spLocks noChangeArrowheads="1"/>
            </p:cNvSpPr>
            <p:nvPr/>
          </p:nvSpPr>
          <p:spPr bwMode="auto">
            <a:xfrm>
              <a:off x="56456" y="4336529"/>
              <a:ext cx="2914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en-US" altLang="en-US" sz="1800" b="0"/>
                <a:t>absolutn</a:t>
              </a:r>
              <a:r>
                <a:rPr lang="cs-CZ" altLang="en-US" sz="1800" b="0"/>
                <a:t>í maximální chyba:</a:t>
              </a:r>
              <a:endParaRPr lang="en-US" altLang="en-US" sz="2400" b="0"/>
            </a:p>
          </p:txBody>
        </p:sp>
        <p:sp>
          <p:nvSpPr>
            <p:cNvPr id="4114" name="Text Box 20"/>
            <p:cNvSpPr txBox="1">
              <a:spLocks noChangeArrowheads="1"/>
            </p:cNvSpPr>
            <p:nvPr/>
          </p:nvSpPr>
          <p:spPr bwMode="auto">
            <a:xfrm>
              <a:off x="56456" y="5158081"/>
              <a:ext cx="28071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800"/>
                <a:t>- </a:t>
              </a:r>
              <a:r>
                <a:rPr lang="cs-CZ" altLang="en-US" sz="1800" b="0"/>
                <a:t>relativní maximální chyba:</a:t>
              </a:r>
              <a:endParaRPr lang="en-US" altLang="en-US" sz="2400" b="0"/>
            </a:p>
          </p:txBody>
        </p:sp>
      </p:grpSp>
      <p:grpSp>
        <p:nvGrpSpPr>
          <p:cNvPr id="41" name="Skupina 38"/>
          <p:cNvGrpSpPr>
            <a:grpSpLocks/>
          </p:cNvGrpSpPr>
          <p:nvPr/>
        </p:nvGrpSpPr>
        <p:grpSpPr bwMode="auto">
          <a:xfrm>
            <a:off x="5322888" y="5383213"/>
            <a:ext cx="2200275" cy="1044575"/>
            <a:chOff x="7289229" y="1853580"/>
            <a:chExt cx="2200275" cy="1044699"/>
          </a:xfrm>
        </p:grpSpPr>
        <p:pic>
          <p:nvPicPr>
            <p:cNvPr id="4109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229" y="1853580"/>
              <a:ext cx="220027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2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280" y="2564904"/>
              <a:ext cx="13716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4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403350"/>
            <a:ext cx="4391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800350"/>
            <a:ext cx="44481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5010150"/>
            <a:ext cx="33051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Text Box 20"/>
          <p:cNvSpPr txBox="1">
            <a:spLocks noChangeArrowheads="1"/>
          </p:cNvSpPr>
          <p:nvPr/>
        </p:nvSpPr>
        <p:spPr bwMode="auto">
          <a:xfrm>
            <a:off x="2319338" y="5430838"/>
            <a:ext cx="2914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800"/>
              <a:t>- </a:t>
            </a:r>
            <a:r>
              <a:rPr lang="en-US" altLang="en-US" sz="1800" b="0"/>
              <a:t>absolutn</a:t>
            </a:r>
            <a:r>
              <a:rPr lang="cs-CZ" altLang="en-US" sz="1800" b="0"/>
              <a:t>í maximální chyba:</a:t>
            </a:r>
            <a:endParaRPr lang="en-US" altLang="en-US" sz="2400" b="0"/>
          </a:p>
        </p:txBody>
      </p:sp>
      <p:sp>
        <p:nvSpPr>
          <p:cNvPr id="4108" name="Text Box 20"/>
          <p:cNvSpPr txBox="1">
            <a:spLocks noChangeArrowheads="1"/>
          </p:cNvSpPr>
          <p:nvPr/>
        </p:nvSpPr>
        <p:spPr bwMode="auto">
          <a:xfrm>
            <a:off x="2319338" y="6072188"/>
            <a:ext cx="2806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800"/>
              <a:t>- </a:t>
            </a:r>
            <a:r>
              <a:rPr lang="cs-CZ" altLang="en-US" sz="1800" b="0"/>
              <a:t>relativní maximální chyba:</a:t>
            </a:r>
            <a:endParaRPr lang="en-US" altLang="en-US" sz="2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33337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Nejistota</a:t>
            </a:r>
            <a:r>
              <a:rPr lang="en-US" altLang="en-US" sz="3600" b="0"/>
              <a:t> </a:t>
            </a:r>
            <a:r>
              <a:rPr lang="cs-CZ" altLang="en-US" sz="3600" b="0"/>
              <a:t>měření</a:t>
            </a:r>
            <a:endParaRPr lang="en-US" altLang="en-US" sz="3600" b="0"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defRPr/>
            </a:pPr>
            <a:r>
              <a:rPr lang="cs-CZ" altLang="en-US" sz="2400" b="0" dirty="0" smtClean="0"/>
              <a:t> </a:t>
            </a:r>
            <a:r>
              <a:rPr lang="cs-CZ" altLang="en-US" sz="2400" dirty="0" smtClean="0"/>
              <a:t>kombinovaná standardní nejistota</a:t>
            </a:r>
            <a:r>
              <a:rPr lang="cs-CZ" altLang="en-US" sz="2400" b="0" dirty="0" smtClean="0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cs-CZ" altLang="en-US" sz="1600" b="0" dirty="0" smtClean="0"/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128588" y="3476625"/>
            <a:ext cx="48387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cs-CZ" altLang="en-US" sz="2400"/>
              <a:t>statistické</a:t>
            </a:r>
            <a:r>
              <a:rPr lang="cs-CZ" altLang="en-US" sz="2400" b="0"/>
              <a:t> (typ A)</a:t>
            </a:r>
            <a:br>
              <a:rPr lang="cs-CZ" altLang="en-US" sz="2400" b="0"/>
            </a:br>
            <a:r>
              <a:rPr lang="cs-CZ" altLang="en-US" sz="2400" b="0"/>
              <a:t>data z opakovaného měření</a:t>
            </a:r>
            <a:br>
              <a:rPr lang="cs-CZ" altLang="en-US" sz="2400" b="0"/>
            </a:br>
            <a:r>
              <a:rPr lang="cs-CZ" altLang="en-US" sz="2400" b="0"/>
              <a:t>→ výpočet odhadů parametrů</a:t>
            </a:r>
            <a:endParaRPr lang="en-US" altLang="en-US" sz="2400" b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(metody matematické statistiky)</a:t>
            </a:r>
          </a:p>
          <a:p>
            <a:pPr lvl="3"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</p:txBody>
      </p:sp>
      <p:cxnSp>
        <p:nvCxnSpPr>
          <p:cNvPr id="5126" name="Straight Arrow Connector 5"/>
          <p:cNvCxnSpPr>
            <a:cxnSpLocks noChangeShapeType="1"/>
          </p:cNvCxnSpPr>
          <p:nvPr/>
        </p:nvCxnSpPr>
        <p:spPr bwMode="auto">
          <a:xfrm flipH="1">
            <a:off x="2936875" y="2492375"/>
            <a:ext cx="1295400" cy="93662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7" name="Straight Arrow Connector 12"/>
          <p:cNvCxnSpPr>
            <a:cxnSpLocks noChangeShapeType="1"/>
          </p:cNvCxnSpPr>
          <p:nvPr/>
        </p:nvCxnSpPr>
        <p:spPr bwMode="auto">
          <a:xfrm>
            <a:off x="5168900" y="2492375"/>
            <a:ext cx="792163" cy="19446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28" name="Rectangle 14"/>
          <p:cNvSpPr>
            <a:spLocks noChangeArrowheads="1"/>
          </p:cNvSpPr>
          <p:nvPr/>
        </p:nvSpPr>
        <p:spPr bwMode="auto">
          <a:xfrm>
            <a:off x="4808538" y="4508500"/>
            <a:ext cx="46815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cs-CZ" altLang="en-US" sz="2400"/>
              <a:t>ostatní</a:t>
            </a:r>
            <a:r>
              <a:rPr lang="cs-CZ" altLang="en-US" sz="2400" b="0"/>
              <a:t> (typ B)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„odhad“ přesnosti metody,</a:t>
            </a:r>
            <a:br>
              <a:rPr lang="cs-CZ" altLang="en-US" sz="2400" b="0"/>
            </a:br>
            <a:r>
              <a:rPr lang="cs-CZ" altLang="en-US" sz="2400" b="0"/>
              <a:t>nejistota přístrojů</a:t>
            </a:r>
            <a:endParaRPr lang="en-US" altLang="en-US" sz="24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79116" y="1960264"/>
                <a:ext cx="1985865" cy="504000"/>
              </a:xfrm>
              <a:prstGeom prst="rect">
                <a:avLst/>
              </a:prstGeom>
              <a:ln w="1905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cs-CZ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>
                              <a:latin typeface="Cambria Math"/>
                            </a:rPr>
                            <m:t>𝐴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cs-CZ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𝐵</m:t>
                          </m:r>
                        </m:sub>
                        <m:sup>
                          <m:r>
                            <a:rPr lang="en-US" b="0" i="1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16" y="1960264"/>
                <a:ext cx="1985865" cy="504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7"/>
          <p:cNvSpPr txBox="1">
            <a:spLocks noChangeArrowheads="1"/>
          </p:cNvSpPr>
          <p:nvPr/>
        </p:nvSpPr>
        <p:spPr bwMode="auto">
          <a:xfrm>
            <a:off x="358775" y="284163"/>
            <a:ext cx="52641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Nejistota metody a měřidel</a:t>
            </a:r>
            <a:endParaRPr lang="en-US" altLang="en-US" sz="3600" b="0"/>
          </a:p>
        </p:txBody>
      </p:sp>
      <p:sp>
        <p:nvSpPr>
          <p:cNvPr id="6147" name="Text Box 8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Nejistota metody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	- obvykle systematická chyba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	- je-li to možné, nejistotu posoudit a kvantifikovat </a:t>
            </a:r>
            <a:r>
              <a:rPr lang="cs-CZ" altLang="en-US" sz="2400" b="0">
                <a:cs typeface="Times New Roman" pitchFamily="18" charset="0"/>
              </a:rPr>
              <a:t>→</a:t>
            </a:r>
            <a:r>
              <a:rPr lang="cs-CZ" altLang="en-US" sz="2400" b="0"/>
              <a:t> korekce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	- stanovení odhadem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Příklad: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měření odporu </a:t>
            </a:r>
            <a:r>
              <a:rPr lang="en-US" altLang="en-US" sz="2400" b="0"/>
              <a:t>ne</a:t>
            </a:r>
            <a:r>
              <a:rPr lang="cs-CZ" altLang="en-US" sz="2400" b="0"/>
              <a:t>přímou metodou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korekce na vnitřní odpor přístrojů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(voltmetr)</a:t>
            </a:r>
          </a:p>
        </p:txBody>
      </p:sp>
      <p:pic>
        <p:nvPicPr>
          <p:cNvPr id="6148" name="Picture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3357563"/>
            <a:ext cx="40322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64325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Třída přesnosti měřících přístrojů</a:t>
            </a:r>
            <a:endParaRPr lang="en-US" altLang="en-US" sz="3600" b="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statistické šetření (výrobcem) na sérii vyrobených měřících přístrojů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cs-CZ" altLang="en-US" sz="2000" b="0" i="1"/>
              <a:t> X</a:t>
            </a:r>
            <a:r>
              <a:rPr lang="cs-CZ" altLang="en-US" sz="2000" b="0" i="1" baseline="-25000"/>
              <a:t>0</a:t>
            </a:r>
            <a:r>
              <a:rPr lang="cs-CZ" altLang="en-US" sz="2000" b="0"/>
              <a:t> = nominální hodnota získaná měřením přístrojem s podstatně vyšší přesností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cs-CZ" altLang="en-US" sz="800" b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cs-CZ" altLang="en-US" sz="2000" b="0"/>
              <a:t> </a:t>
            </a:r>
            <a:r>
              <a:rPr lang="cs-CZ" altLang="en-US" sz="2000" b="0">
                <a:latin typeface="Symbol" pitchFamily="18" charset="2"/>
              </a:rPr>
              <a:t>D</a:t>
            </a:r>
            <a:r>
              <a:rPr lang="cs-CZ" altLang="en-US" sz="2000" b="0" baseline="-25000"/>
              <a:t>i</a:t>
            </a:r>
            <a:r>
              <a:rPr lang="cs-CZ" altLang="en-US" sz="2000" b="0"/>
              <a:t> = odchylka </a:t>
            </a:r>
            <a:r>
              <a:rPr lang="cs-CZ" altLang="en-US" sz="2000" b="0" i="1"/>
              <a:t>i</a:t>
            </a:r>
            <a:r>
              <a:rPr lang="cs-CZ" altLang="en-US" sz="2000" b="0"/>
              <a:t>-tého přístroje: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cs-CZ" altLang="en-US" sz="800" b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cs-CZ" altLang="en-US" sz="2000" b="0"/>
              <a:t> </a:t>
            </a:r>
            <a:r>
              <a:rPr lang="cs-CZ" altLang="en-US" sz="2000"/>
              <a:t>třída přesnosti:</a:t>
            </a:r>
          </a:p>
          <a:p>
            <a:pPr eaLnBrk="1" hangingPunct="1">
              <a:spcBef>
                <a:spcPct val="0"/>
              </a:spcBef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řada </a:t>
            </a:r>
            <a:r>
              <a:rPr lang="cs-CZ" altLang="en-US" sz="2400" b="0" i="1"/>
              <a:t>P</a:t>
            </a:r>
            <a:r>
              <a:rPr lang="cs-CZ" altLang="en-US" sz="2400" b="0"/>
              <a:t> = 0.1, 0.2, 0.5, 1, 1.5, 2.5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c</a:t>
            </a:r>
            <a:r>
              <a:rPr lang="en-US" altLang="en-US" sz="2400" b="0"/>
              <a:t>hyba nam</a:t>
            </a:r>
            <a:r>
              <a:rPr lang="cs-CZ" altLang="en-US" sz="2400" b="0"/>
              <a:t>ěřené veličiny: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1600"/>
          </a:p>
          <a:p>
            <a:pPr eaLnBrk="1" hangingPunct="1">
              <a:spcBef>
                <a:spcPct val="0"/>
              </a:spcBef>
            </a:pPr>
            <a:r>
              <a:rPr lang="cs-CZ" altLang="en-US" sz="2400"/>
              <a:t> </a:t>
            </a:r>
            <a:r>
              <a:rPr lang="cs-CZ" altLang="en-US" sz="2400" b="0"/>
              <a:t>rovnoměrné rozdělení v intervalu (</a:t>
            </a:r>
            <a:r>
              <a:rPr lang="en-US" altLang="en-US" sz="2400" b="0"/>
              <a:t>-</a:t>
            </a:r>
            <a:r>
              <a:rPr lang="en-US" altLang="en-US" sz="2400" b="0" i="1"/>
              <a:t>a</a:t>
            </a:r>
            <a:r>
              <a:rPr lang="en-US" altLang="en-US" sz="2400" b="0"/>
              <a:t>, </a:t>
            </a:r>
            <a:r>
              <a:rPr lang="en-US" altLang="en-US" sz="2400" b="0" i="1"/>
              <a:t>a</a:t>
            </a:r>
            <a:r>
              <a:rPr lang="en-US" altLang="en-US" sz="2400" b="0"/>
              <a:t>):</a:t>
            </a:r>
            <a:endParaRPr lang="cs-CZ" altLang="en-US" sz="2400" b="0"/>
          </a:p>
          <a:p>
            <a:pPr eaLnBrk="1" hangingPunct="1">
              <a:spcBef>
                <a:spcPct val="0"/>
              </a:spcBef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V </a:t>
            </a:r>
            <a:r>
              <a:rPr lang="en-US" altLang="en-US" sz="2000" b="0"/>
              <a:t>intervalu (</a:t>
            </a:r>
            <a:r>
              <a:rPr lang="cs-CZ" altLang="en-US" sz="2000" b="0"/>
              <a:t>-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B</a:t>
            </a:r>
            <a:r>
              <a:rPr lang="en-US" altLang="en-US" sz="2000" b="0"/>
              <a:t>, 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B</a:t>
            </a:r>
            <a:r>
              <a:rPr lang="en-US" altLang="en-US" sz="2000" b="0"/>
              <a:t>) kolem odhadnuté hodnoty</a:t>
            </a:r>
            <a:r>
              <a:rPr lang="cs-CZ" altLang="en-US" sz="2000" b="0"/>
              <a:t> </a:t>
            </a:r>
            <a:r>
              <a:rPr lang="en-US" altLang="en-US" sz="2000" b="0"/>
              <a:t>měřené v</a:t>
            </a:r>
            <a:r>
              <a:rPr lang="cs-CZ" altLang="en-US" sz="2000" b="0"/>
              <a:t>e</a:t>
            </a:r>
            <a:r>
              <a:rPr lang="en-US" altLang="en-US" sz="2000" b="0"/>
              <a:t>ličiny se skutečná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  </a:t>
            </a:r>
            <a:r>
              <a:rPr lang="en-US" altLang="en-US" sz="2000" b="0"/>
              <a:t>(správná) hodnota měřené veličiny nachází s pravděpodobností </a:t>
            </a:r>
            <a:endParaRPr lang="cs-CZ" altLang="en-US" sz="2000"/>
          </a:p>
        </p:txBody>
      </p:sp>
      <p:graphicFrame>
        <p:nvGraphicFramePr>
          <p:cNvPr id="7172" name="Object 6"/>
          <p:cNvGraphicFramePr>
            <a:graphicFrameLocks noChangeAspect="1"/>
          </p:cNvGraphicFramePr>
          <p:nvPr/>
        </p:nvGraphicFramePr>
        <p:xfrm>
          <a:off x="4449763" y="2133600"/>
          <a:ext cx="17272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Rovnice" r:id="rId3" imgW="863225" imgH="253890" progId="Equation.3">
                  <p:embed/>
                </p:oleObj>
              </mc:Choice>
              <mc:Fallback>
                <p:oleObj name="Rovnice" r:id="rId3" imgW="863225" imgH="25389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2133600"/>
                        <a:ext cx="17272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10"/>
          <p:cNvGraphicFramePr>
            <a:graphicFrameLocks noChangeAspect="1"/>
          </p:cNvGraphicFramePr>
          <p:nvPr/>
        </p:nvGraphicFramePr>
        <p:xfrm>
          <a:off x="6027738" y="4738688"/>
          <a:ext cx="33178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Rovnice" r:id="rId5" imgW="1841500" imgH="431800" progId="Equation.3">
                  <p:embed/>
                </p:oleObj>
              </mc:Choice>
              <mc:Fallback>
                <p:oleObj name="Rovnice" r:id="rId5" imgW="1841500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4738688"/>
                        <a:ext cx="331787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15"/>
          <p:cNvGraphicFramePr>
            <a:graphicFrameLocks noChangeAspect="1"/>
          </p:cNvGraphicFramePr>
          <p:nvPr/>
        </p:nvGraphicFramePr>
        <p:xfrm>
          <a:off x="4089400" y="4129088"/>
          <a:ext cx="1727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Rovnice" r:id="rId7" imgW="863225" imgH="406224" progId="Equation.3">
                  <p:embed/>
                </p:oleObj>
              </mc:Choice>
              <mc:Fallback>
                <p:oleObj name="Rovnice" r:id="rId7" imgW="863225" imgH="40622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4129088"/>
                        <a:ext cx="17272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19"/>
          <p:cNvSpPr txBox="1">
            <a:spLocks noChangeArrowheads="1"/>
          </p:cNvSpPr>
          <p:nvPr/>
        </p:nvSpPr>
        <p:spPr bwMode="auto">
          <a:xfrm>
            <a:off x="5745163" y="2846388"/>
            <a:ext cx="1982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800" b="0" i="1"/>
              <a:t>R</a:t>
            </a:r>
            <a:r>
              <a:rPr lang="cs-CZ" altLang="en-US" sz="1800" b="0"/>
              <a:t> = rozsah stupnice</a:t>
            </a:r>
            <a:endParaRPr lang="en-US" altLang="en-US" sz="1800" b="0"/>
          </a:p>
        </p:txBody>
      </p:sp>
      <p:graphicFrame>
        <p:nvGraphicFramePr>
          <p:cNvPr id="7176" name="Object 23"/>
          <p:cNvGraphicFramePr>
            <a:graphicFrameLocks noChangeAspect="1"/>
          </p:cNvGraphicFramePr>
          <p:nvPr/>
        </p:nvGraphicFramePr>
        <p:xfrm>
          <a:off x="3067050" y="2619375"/>
          <a:ext cx="20304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Rovnice" r:id="rId9" imgW="1015559" imgH="406224" progId="Equation.3">
                  <p:embed/>
                </p:oleObj>
              </mc:Choice>
              <mc:Fallback>
                <p:oleObj name="Rovnice" r:id="rId9" imgW="1015559" imgH="40622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619375"/>
                        <a:ext cx="2030413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26"/>
          <p:cNvGraphicFramePr>
            <a:graphicFrameLocks noChangeAspect="1"/>
          </p:cNvGraphicFramePr>
          <p:nvPr/>
        </p:nvGraphicFramePr>
        <p:xfrm>
          <a:off x="7258050" y="5949950"/>
          <a:ext cx="1117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Rovnice" r:id="rId11" imgW="558558" imgH="203112" progId="Equation.3">
                  <p:embed/>
                </p:oleObj>
              </mc:Choice>
              <mc:Fallback>
                <p:oleObj name="Rovnice" r:id="rId11" imgW="558558" imgH="20311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050" y="5949950"/>
                        <a:ext cx="1117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64325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Třída přesnosti měřících přístrojů</a:t>
            </a:r>
            <a:endParaRPr lang="en-US" altLang="en-US" sz="3600" b="0"/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800" b="0" dirty="0"/>
          </a:p>
          <a:p>
            <a:pPr eaLnBrk="1" hangingPunct="1">
              <a:spcBef>
                <a:spcPct val="0"/>
              </a:spcBef>
            </a:pPr>
            <a:r>
              <a:rPr lang="cs-CZ" altLang="en-US" sz="2400" b="0" dirty="0"/>
              <a:t> třída přesnosti:</a:t>
            </a:r>
          </a:p>
          <a:p>
            <a:pPr eaLnBrk="1" hangingPunct="1">
              <a:spcBef>
                <a:spcPct val="0"/>
              </a:spcBef>
            </a:pPr>
            <a:endParaRPr lang="cs-CZ" altLang="en-US" sz="2400" b="0" dirty="0"/>
          </a:p>
          <a:p>
            <a:pPr eaLnBrk="1" hangingPunct="1">
              <a:spcBef>
                <a:spcPct val="0"/>
              </a:spcBef>
            </a:pPr>
            <a:r>
              <a:rPr lang="cs-CZ" altLang="en-US" sz="2400" b="0" dirty="0"/>
              <a:t> přístroje dělíme podle třídy přesnosti:</a:t>
            </a:r>
          </a:p>
          <a:p>
            <a:pPr eaLnBrk="1" hangingPunct="1">
              <a:spcBef>
                <a:spcPct val="0"/>
              </a:spcBef>
            </a:pPr>
            <a:endParaRPr lang="cs-CZ" altLang="en-US" sz="2400" b="0" dirty="0"/>
          </a:p>
          <a:p>
            <a:pPr eaLnBrk="1" hangingPunct="1">
              <a:spcBef>
                <a:spcPct val="0"/>
              </a:spcBef>
            </a:pPr>
            <a:endParaRPr lang="cs-CZ" altLang="en-US" sz="2400" b="0" dirty="0"/>
          </a:p>
          <a:p>
            <a:pPr eaLnBrk="1" hangingPunct="1">
              <a:spcBef>
                <a:spcPct val="0"/>
              </a:spcBef>
            </a:pPr>
            <a:endParaRPr lang="cs-CZ" altLang="en-US" sz="2400" b="0" dirty="0"/>
          </a:p>
          <a:p>
            <a:pPr eaLnBrk="1" hangingPunct="1">
              <a:spcBef>
                <a:spcPct val="0"/>
              </a:spcBef>
            </a:pPr>
            <a:endParaRPr lang="cs-CZ" altLang="en-US" sz="800" b="0" dirty="0"/>
          </a:p>
          <a:p>
            <a:pPr eaLnBrk="1" hangingPunct="1">
              <a:spcBef>
                <a:spcPct val="0"/>
              </a:spcBef>
            </a:pPr>
            <a:r>
              <a:rPr lang="cs-CZ" altLang="en-US" sz="2400" b="0" dirty="0"/>
              <a:t> příklad: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 dirty="0"/>
              <a:t>	- rozsah ampérmetru:	</a:t>
            </a:r>
            <a:r>
              <a:rPr lang="cs-CZ" altLang="en-US" sz="2000" b="0" i="1" dirty="0"/>
              <a:t>R</a:t>
            </a:r>
            <a:r>
              <a:rPr lang="cs-CZ" altLang="en-US" sz="2000" b="0" dirty="0"/>
              <a:t> = 3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 dirty="0"/>
              <a:t>	- třída přesnosti:		</a:t>
            </a:r>
            <a:r>
              <a:rPr lang="cs-CZ" altLang="en-US" sz="2000" b="0" i="1" dirty="0"/>
              <a:t>P</a:t>
            </a:r>
            <a:r>
              <a:rPr lang="cs-CZ" altLang="en-US" sz="2000" b="0" dirty="0"/>
              <a:t> = 1.5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 dirty="0"/>
              <a:t>Absolutní nejistota (chyba) měření proudu na tomto rozsahu je:	                        </a:t>
            </a:r>
          </a:p>
          <a:p>
            <a:pPr eaLnBrk="1" hangingPunct="1">
              <a:spcBef>
                <a:spcPct val="0"/>
              </a:spcBef>
            </a:pPr>
            <a:endParaRPr lang="cs-CZ" altLang="en-US" sz="2000" b="0" dirty="0"/>
          </a:p>
          <a:p>
            <a:pPr eaLnBrk="1" hangingPunct="1">
              <a:spcBef>
                <a:spcPct val="0"/>
              </a:spcBef>
            </a:pPr>
            <a:endParaRPr lang="cs-CZ" altLang="en-US" sz="2000" b="0" dirty="0"/>
          </a:p>
          <a:p>
            <a:pPr eaLnBrk="1" hangingPunct="1">
              <a:spcBef>
                <a:spcPct val="0"/>
              </a:spcBef>
            </a:pPr>
            <a:endParaRPr lang="cs-CZ" altLang="en-US" sz="2000" b="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 dirty="0"/>
              <a:t>Pozn.: je tedy vhodné měřit </a:t>
            </a:r>
            <a:r>
              <a:rPr lang="cs-CZ" altLang="en-US" sz="2000" dirty="0"/>
              <a:t>v horní části</a:t>
            </a:r>
            <a:r>
              <a:rPr lang="cs-CZ" altLang="en-US" sz="2000" b="0" dirty="0"/>
              <a:t> stupnice ručkového měřícího přístroje.</a:t>
            </a:r>
            <a:endParaRPr lang="cs-CZ" altLang="en-US" sz="2400" b="0" dirty="0"/>
          </a:p>
        </p:txBody>
      </p:sp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5457825" y="1557338"/>
            <a:ext cx="19827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800" b="0" i="1"/>
              <a:t>R</a:t>
            </a:r>
            <a:r>
              <a:rPr lang="cs-CZ" altLang="en-US" sz="1800" b="0"/>
              <a:t> = rozsah stupnice</a:t>
            </a:r>
            <a:endParaRPr lang="en-US" altLang="en-US" sz="1800" b="0"/>
          </a:p>
        </p:txBody>
      </p:sp>
      <p:graphicFrame>
        <p:nvGraphicFramePr>
          <p:cNvPr id="8197" name="Object 8"/>
          <p:cNvGraphicFramePr>
            <a:graphicFrameLocks noChangeAspect="1"/>
          </p:cNvGraphicFramePr>
          <p:nvPr/>
        </p:nvGraphicFramePr>
        <p:xfrm>
          <a:off x="3067050" y="1341438"/>
          <a:ext cx="20304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Rovnice" r:id="rId3" imgW="1015559" imgH="406224" progId="Equation.3">
                  <p:embed/>
                </p:oleObj>
              </mc:Choice>
              <mc:Fallback>
                <p:oleObj name="Rovnice" r:id="rId3" imgW="1015559" imgH="40622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1341438"/>
                        <a:ext cx="2030413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56" name="Group 100"/>
          <p:cNvGraphicFramePr>
            <a:graphicFrameLocks noGrp="1"/>
          </p:cNvGraphicFramePr>
          <p:nvPr/>
        </p:nvGraphicFramePr>
        <p:xfrm>
          <a:off x="5889625" y="2133600"/>
          <a:ext cx="3095625" cy="2560635"/>
        </p:xfrm>
        <a:graphic>
          <a:graphicData uri="http://schemas.openxmlformats.org/drawingml/2006/table">
            <a:tbl>
              <a:tblPr/>
              <a:tblGrid>
                <a:gridCol w="936625"/>
                <a:gridCol w="2159000"/>
              </a:tblGrid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Kategorie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0.1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etalony, normály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0.2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cejchovní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laboratorní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laboratorní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provozní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2.5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provozní</a:t>
                      </a:r>
                      <a:endParaRPr kumimoji="0" lang="cs-CZ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4" name="Object 92"/>
          <p:cNvGraphicFramePr>
            <a:graphicFrameLocks noChangeAspect="1"/>
          </p:cNvGraphicFramePr>
          <p:nvPr/>
        </p:nvGraphicFramePr>
        <p:xfrm>
          <a:off x="2289175" y="5229225"/>
          <a:ext cx="44989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Rovnice" r:id="rId5" imgW="2501900" imgH="406400" progId="Equation.3">
                  <p:embed/>
                </p:oleObj>
              </mc:Choice>
              <mc:Fallback>
                <p:oleObj name="Rovnice" r:id="rId5" imgW="2501900" imgH="406400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5229225"/>
                        <a:ext cx="44989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52895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Třída přesnosti - zobecnění</a:t>
            </a:r>
            <a:endParaRPr lang="en-US" altLang="en-US" sz="3600" b="0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446088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třída přesnosti:</a:t>
            </a:r>
          </a:p>
          <a:p>
            <a:pPr eaLnBrk="1" hangingPunct="1">
              <a:spcBef>
                <a:spcPct val="0"/>
              </a:spcBef>
            </a:pPr>
            <a:endParaRPr lang="cs-CZ" altLang="en-US" sz="1600" b="0"/>
          </a:p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Pojem třídy přesnosti můžeme zobecnit i na další měřicí přístroje</a:t>
            </a:r>
          </a:p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Absolutní chybu měřidla lze </a:t>
            </a:r>
            <a:r>
              <a:rPr lang="cs-CZ" altLang="en-US" sz="2400"/>
              <a:t>odhadnout</a:t>
            </a:r>
            <a:r>
              <a:rPr lang="cs-CZ" altLang="en-US" sz="2400" b="0"/>
              <a:t> z dělení stupnice: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cs-CZ" altLang="en-US" sz="2000"/>
              <a:t> </a:t>
            </a:r>
            <a:r>
              <a:rPr lang="cs-CZ" altLang="en-US" sz="2000" b="0"/>
              <a:t>předpokládáme rovnoměrné dělení stupnice v intervalu (-</a:t>
            </a:r>
            <a:r>
              <a:rPr lang="cs-CZ" altLang="en-US" sz="2000" b="0" i="1"/>
              <a:t>a</a:t>
            </a:r>
            <a:r>
              <a:rPr lang="cs-CZ" altLang="en-US" sz="2000" b="0"/>
              <a:t>, </a:t>
            </a:r>
            <a:r>
              <a:rPr lang="cs-CZ" altLang="en-US" sz="2000" b="0" i="1"/>
              <a:t>a</a:t>
            </a:r>
            <a:r>
              <a:rPr lang="cs-CZ" altLang="en-US" sz="2000" b="0"/>
              <a:t>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cs-CZ" altLang="en-US" sz="2000"/>
              <a:t> </a:t>
            </a:r>
            <a:r>
              <a:rPr lang="cs-CZ" altLang="en-US" sz="2000" b="0"/>
              <a:t>volíme </a:t>
            </a:r>
            <a:r>
              <a:rPr lang="cs-CZ" altLang="en-US" sz="2000" b="0" i="1"/>
              <a:t>a</a:t>
            </a:r>
            <a:r>
              <a:rPr lang="cs-CZ" altLang="en-US" sz="2000" b="0"/>
              <a:t> = </a:t>
            </a:r>
            <a:r>
              <a:rPr lang="cs-CZ" altLang="en-US" sz="2000" b="0">
                <a:latin typeface="Symbol" pitchFamily="18" charset="2"/>
              </a:rPr>
              <a:t>D</a:t>
            </a:r>
            <a:r>
              <a:rPr lang="cs-CZ" altLang="en-US" sz="2000" b="0"/>
              <a:t> = nejjemnější dílek stupnice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4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400" b="0"/>
              <a:t>Příklad: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			Při měření posuvným měřidlem je </a:t>
            </a:r>
            <a:r>
              <a:rPr lang="cs-CZ" altLang="en-US" sz="2000" b="0">
                <a:latin typeface="Symbol" pitchFamily="18" charset="2"/>
              </a:rPr>
              <a:t>D</a:t>
            </a:r>
            <a:r>
              <a:rPr lang="cs-CZ" altLang="en-US" sz="2000" b="0"/>
              <a:t> = </a:t>
            </a:r>
            <a:r>
              <a:rPr lang="en-US" altLang="en-US" sz="2000" b="0"/>
              <a:t>0.1 mm. </a:t>
            </a:r>
            <a:endParaRPr lang="cs-CZ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 b="0"/>
              <a:t>			</a:t>
            </a:r>
            <a:r>
              <a:rPr lang="en-US" altLang="en-US" sz="2000" b="0"/>
              <a:t>Chybu m</a:t>
            </a:r>
            <a:r>
              <a:rPr lang="cs-CZ" altLang="en-US" sz="2000" b="0"/>
              <a:t>ěření</a:t>
            </a:r>
            <a:r>
              <a:rPr lang="en-US" altLang="en-US" sz="2000" b="0"/>
              <a:t> pak odhadneme jako</a:t>
            </a:r>
            <a:r>
              <a:rPr lang="cs-CZ" altLang="en-US" sz="2000" b="0"/>
              <a:t>:</a:t>
            </a:r>
            <a:endParaRPr lang="en-US" altLang="en-US" sz="2000" b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/>
          </a:p>
        </p:txBody>
      </p:sp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2792413" y="1268413"/>
          <a:ext cx="1843087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Rovnice" r:id="rId3" imgW="1015559" imgH="406224" progId="Equation.3">
                  <p:embed/>
                </p:oleObj>
              </mc:Choice>
              <mc:Fallback>
                <p:oleObj name="Rovnice" r:id="rId3" imgW="1015559" imgH="40622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1268413"/>
                        <a:ext cx="1843087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5"/>
          <p:cNvGraphicFramePr>
            <a:graphicFrameLocks noChangeAspect="1"/>
          </p:cNvGraphicFramePr>
          <p:nvPr/>
        </p:nvGraphicFramePr>
        <p:xfrm>
          <a:off x="5889625" y="3213100"/>
          <a:ext cx="21812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5" imgW="1091726" imgH="418918" progId="Equation.3">
                  <p:embed/>
                </p:oleObj>
              </mc:Choice>
              <mc:Fallback>
                <p:oleObj name="Equation" r:id="rId5" imgW="1091726" imgH="418918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3213100"/>
                        <a:ext cx="218122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0"/>
          <p:cNvGraphicFramePr>
            <a:graphicFrameLocks noChangeAspect="1"/>
          </p:cNvGraphicFramePr>
          <p:nvPr/>
        </p:nvGraphicFramePr>
        <p:xfrm>
          <a:off x="3873500" y="5157788"/>
          <a:ext cx="37496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7" imgW="1879600" imgH="419100" progId="Equation.3">
                  <p:embed/>
                </p:oleObj>
              </mc:Choice>
              <mc:Fallback>
                <p:oleObj name="Equation" r:id="rId7" imgW="1879600" imgH="4191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5157788"/>
                        <a:ext cx="37496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3" name="Picture 61" descr="supler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108450"/>
            <a:ext cx="285432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62"/>
          <p:cNvSpPr>
            <a:spLocks noChangeArrowheads="1"/>
          </p:cNvSpPr>
          <p:nvPr/>
        </p:nvSpPr>
        <p:spPr bwMode="auto">
          <a:xfrm>
            <a:off x="5256213" y="33575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/>
              <a:t>→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58775" y="284163"/>
            <a:ext cx="5289550" cy="70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44000" tIns="72000" rIns="144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0"/>
              <a:t>Třída přesnosti - zobecnění</a:t>
            </a:r>
            <a:endParaRPr lang="en-US" altLang="en-US" sz="3600" b="0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44488" y="1268413"/>
            <a:ext cx="9217025" cy="525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88000" tIns="144000" rIns="288000" bIns="144000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2400" b="0"/>
              <a:t> princip nonia</a:t>
            </a:r>
            <a:endParaRPr lang="cs-CZ" altLang="en-US" sz="1600" b="0"/>
          </a:p>
        </p:txBody>
      </p:sp>
      <p:sp>
        <p:nvSpPr>
          <p:cNvPr id="10246" name="Line 16"/>
          <p:cNvSpPr>
            <a:spLocks noChangeShapeType="1"/>
          </p:cNvSpPr>
          <p:nvPr/>
        </p:nvSpPr>
        <p:spPr bwMode="auto">
          <a:xfrm flipV="1">
            <a:off x="1281113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Line 17"/>
          <p:cNvSpPr>
            <a:spLocks noChangeShapeType="1"/>
          </p:cNvSpPr>
          <p:nvPr/>
        </p:nvSpPr>
        <p:spPr bwMode="auto">
          <a:xfrm>
            <a:off x="1065213" y="2276475"/>
            <a:ext cx="6624637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Line 18"/>
          <p:cNvSpPr>
            <a:spLocks noChangeShapeType="1"/>
          </p:cNvSpPr>
          <p:nvPr/>
        </p:nvSpPr>
        <p:spPr bwMode="auto">
          <a:xfrm flipV="1">
            <a:off x="17145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19"/>
          <p:cNvSpPr>
            <a:spLocks noChangeShapeType="1"/>
          </p:cNvSpPr>
          <p:nvPr/>
        </p:nvSpPr>
        <p:spPr bwMode="auto">
          <a:xfrm flipV="1">
            <a:off x="1712913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20"/>
          <p:cNvSpPr>
            <a:spLocks noChangeShapeType="1"/>
          </p:cNvSpPr>
          <p:nvPr/>
        </p:nvSpPr>
        <p:spPr bwMode="auto">
          <a:xfrm flipV="1">
            <a:off x="21463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Line 21"/>
          <p:cNvSpPr>
            <a:spLocks noChangeShapeType="1"/>
          </p:cNvSpPr>
          <p:nvPr/>
        </p:nvSpPr>
        <p:spPr bwMode="auto">
          <a:xfrm flipV="1">
            <a:off x="2144713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Line 22"/>
          <p:cNvSpPr>
            <a:spLocks noChangeShapeType="1"/>
          </p:cNvSpPr>
          <p:nvPr/>
        </p:nvSpPr>
        <p:spPr bwMode="auto">
          <a:xfrm flipV="1">
            <a:off x="25781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23"/>
          <p:cNvSpPr>
            <a:spLocks noChangeShapeType="1"/>
          </p:cNvSpPr>
          <p:nvPr/>
        </p:nvSpPr>
        <p:spPr bwMode="auto">
          <a:xfrm flipV="1">
            <a:off x="25781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4"/>
          <p:cNvSpPr>
            <a:spLocks noChangeShapeType="1"/>
          </p:cNvSpPr>
          <p:nvPr/>
        </p:nvSpPr>
        <p:spPr bwMode="auto">
          <a:xfrm flipV="1">
            <a:off x="3011488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25"/>
          <p:cNvSpPr>
            <a:spLocks noChangeShapeType="1"/>
          </p:cNvSpPr>
          <p:nvPr/>
        </p:nvSpPr>
        <p:spPr bwMode="auto">
          <a:xfrm flipV="1">
            <a:off x="34417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26"/>
          <p:cNvSpPr>
            <a:spLocks noChangeShapeType="1"/>
          </p:cNvSpPr>
          <p:nvPr/>
        </p:nvSpPr>
        <p:spPr bwMode="auto">
          <a:xfrm flipV="1">
            <a:off x="3440113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27"/>
          <p:cNvSpPr>
            <a:spLocks noChangeShapeType="1"/>
          </p:cNvSpPr>
          <p:nvPr/>
        </p:nvSpPr>
        <p:spPr bwMode="auto">
          <a:xfrm flipV="1">
            <a:off x="38735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8" name="Line 28"/>
          <p:cNvSpPr>
            <a:spLocks noChangeShapeType="1"/>
          </p:cNvSpPr>
          <p:nvPr/>
        </p:nvSpPr>
        <p:spPr bwMode="auto">
          <a:xfrm flipV="1">
            <a:off x="38735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29"/>
          <p:cNvSpPr>
            <a:spLocks noChangeShapeType="1"/>
          </p:cNvSpPr>
          <p:nvPr/>
        </p:nvSpPr>
        <p:spPr bwMode="auto">
          <a:xfrm flipV="1">
            <a:off x="4306888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30"/>
          <p:cNvSpPr>
            <a:spLocks noChangeShapeType="1"/>
          </p:cNvSpPr>
          <p:nvPr/>
        </p:nvSpPr>
        <p:spPr bwMode="auto">
          <a:xfrm flipV="1">
            <a:off x="4738688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31"/>
          <p:cNvSpPr>
            <a:spLocks noChangeShapeType="1"/>
          </p:cNvSpPr>
          <p:nvPr/>
        </p:nvSpPr>
        <p:spPr bwMode="auto">
          <a:xfrm flipV="1">
            <a:off x="4737100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Line 32"/>
          <p:cNvSpPr>
            <a:spLocks noChangeShapeType="1"/>
          </p:cNvSpPr>
          <p:nvPr/>
        </p:nvSpPr>
        <p:spPr bwMode="auto">
          <a:xfrm flipV="1">
            <a:off x="5170488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Line 33"/>
          <p:cNvSpPr>
            <a:spLocks noChangeShapeType="1"/>
          </p:cNvSpPr>
          <p:nvPr/>
        </p:nvSpPr>
        <p:spPr bwMode="auto">
          <a:xfrm flipV="1">
            <a:off x="5602288" y="22764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4" name="Text Box 34"/>
          <p:cNvSpPr txBox="1">
            <a:spLocks noChangeArrowheads="1"/>
          </p:cNvSpPr>
          <p:nvPr/>
        </p:nvSpPr>
        <p:spPr bwMode="auto">
          <a:xfrm>
            <a:off x="1163638" y="1916113"/>
            <a:ext cx="538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400" b="0" dirty="0"/>
              <a:t>0      </a:t>
            </a:r>
            <a:r>
              <a:rPr lang="cs-CZ" altLang="en-US" sz="1400" b="0" dirty="0" smtClean="0"/>
              <a:t> </a:t>
            </a:r>
            <a:r>
              <a:rPr lang="cs-CZ" altLang="en-US" sz="1400" b="0" dirty="0"/>
              <a:t>1        2        3       4        5        6        7       8        9       10   ………..</a:t>
            </a:r>
          </a:p>
        </p:txBody>
      </p:sp>
      <p:graphicFrame>
        <p:nvGraphicFramePr>
          <p:cNvPr id="10265" name="Object 36"/>
          <p:cNvGraphicFramePr>
            <a:graphicFrameLocks noChangeAspect="1"/>
          </p:cNvGraphicFramePr>
          <p:nvPr/>
        </p:nvGraphicFramePr>
        <p:xfrm>
          <a:off x="1281113" y="3211513"/>
          <a:ext cx="7112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3" imgW="457002" imgH="393529" progId="Equation.3">
                  <p:embed/>
                </p:oleObj>
              </mc:Choice>
              <mc:Fallback>
                <p:oleObj name="Equation" r:id="rId3" imgW="457002" imgH="39352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3211513"/>
                        <a:ext cx="7112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66" name="Group 37"/>
          <p:cNvGrpSpPr>
            <a:grpSpLocks/>
          </p:cNvGrpSpPr>
          <p:nvPr/>
        </p:nvGrpSpPr>
        <p:grpSpPr bwMode="auto">
          <a:xfrm>
            <a:off x="1174750" y="2635250"/>
            <a:ext cx="4224338" cy="452438"/>
            <a:chOff x="331" y="1570"/>
            <a:chExt cx="2661" cy="285"/>
          </a:xfrm>
        </p:grpSpPr>
        <p:sp>
          <p:nvSpPr>
            <p:cNvPr id="10308" name="Line 38"/>
            <p:cNvSpPr>
              <a:spLocks noChangeShapeType="1"/>
            </p:cNvSpPr>
            <p:nvPr/>
          </p:nvSpPr>
          <p:spPr bwMode="auto">
            <a:xfrm>
              <a:off x="398" y="1706"/>
              <a:ext cx="2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9" name="Line 39"/>
            <p:cNvSpPr>
              <a:spLocks noChangeShapeType="1"/>
            </p:cNvSpPr>
            <p:nvPr/>
          </p:nvSpPr>
          <p:spPr bwMode="auto">
            <a:xfrm flipV="1">
              <a:off x="39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0" name="Line 40"/>
            <p:cNvSpPr>
              <a:spLocks noChangeShapeType="1"/>
            </p:cNvSpPr>
            <p:nvPr/>
          </p:nvSpPr>
          <p:spPr bwMode="auto">
            <a:xfrm flipV="1">
              <a:off x="284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1" name="Line 41"/>
            <p:cNvSpPr>
              <a:spLocks noChangeShapeType="1"/>
            </p:cNvSpPr>
            <p:nvPr/>
          </p:nvSpPr>
          <p:spPr bwMode="auto">
            <a:xfrm flipV="1">
              <a:off x="64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2" name="Line 42"/>
            <p:cNvSpPr>
              <a:spLocks noChangeShapeType="1"/>
            </p:cNvSpPr>
            <p:nvPr/>
          </p:nvSpPr>
          <p:spPr bwMode="auto">
            <a:xfrm flipV="1">
              <a:off x="88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3" name="Line 43"/>
            <p:cNvSpPr>
              <a:spLocks noChangeShapeType="1"/>
            </p:cNvSpPr>
            <p:nvPr/>
          </p:nvSpPr>
          <p:spPr bwMode="auto">
            <a:xfrm flipV="1">
              <a:off x="113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4" name="Line 44"/>
            <p:cNvSpPr>
              <a:spLocks noChangeShapeType="1"/>
            </p:cNvSpPr>
            <p:nvPr/>
          </p:nvSpPr>
          <p:spPr bwMode="auto">
            <a:xfrm flipV="1">
              <a:off x="137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5" name="Line 45"/>
            <p:cNvSpPr>
              <a:spLocks noChangeShapeType="1"/>
            </p:cNvSpPr>
            <p:nvPr/>
          </p:nvSpPr>
          <p:spPr bwMode="auto">
            <a:xfrm flipV="1">
              <a:off x="162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6" name="Line 46"/>
            <p:cNvSpPr>
              <a:spLocks noChangeShapeType="1"/>
            </p:cNvSpPr>
            <p:nvPr/>
          </p:nvSpPr>
          <p:spPr bwMode="auto">
            <a:xfrm flipV="1">
              <a:off x="186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7" name="Line 47"/>
            <p:cNvSpPr>
              <a:spLocks noChangeShapeType="1"/>
            </p:cNvSpPr>
            <p:nvPr/>
          </p:nvSpPr>
          <p:spPr bwMode="auto">
            <a:xfrm flipV="1">
              <a:off x="211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8" name="Line 48"/>
            <p:cNvSpPr>
              <a:spLocks noChangeShapeType="1"/>
            </p:cNvSpPr>
            <p:nvPr/>
          </p:nvSpPr>
          <p:spPr bwMode="auto">
            <a:xfrm flipV="1">
              <a:off x="235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19" name="Text Box 49"/>
            <p:cNvSpPr txBox="1">
              <a:spLocks noChangeArrowheads="1"/>
            </p:cNvSpPr>
            <p:nvPr/>
          </p:nvSpPr>
          <p:spPr bwMode="auto">
            <a:xfrm>
              <a:off x="331" y="1661"/>
              <a:ext cx="266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400" b="0" dirty="0"/>
                <a:t>0  </a:t>
              </a:r>
              <a:r>
                <a:rPr lang="en-US" altLang="en-US" sz="1400" b="0" dirty="0"/>
                <a:t>  </a:t>
              </a:r>
              <a:r>
                <a:rPr lang="cs-CZ" altLang="en-US" sz="1400" b="0" dirty="0"/>
                <a:t>  1 </a:t>
              </a:r>
              <a:r>
                <a:rPr lang="en-US" altLang="en-US" sz="1400" b="0" dirty="0"/>
                <a:t> </a:t>
              </a:r>
              <a:r>
                <a:rPr lang="cs-CZ" altLang="en-US" sz="1400" b="0" dirty="0"/>
                <a:t>     2       3    </a:t>
              </a:r>
              <a:r>
                <a:rPr lang="cs-CZ" altLang="en-US" sz="1400" b="0" dirty="0" smtClean="0"/>
                <a:t>  </a:t>
              </a:r>
              <a:r>
                <a:rPr lang="cs-CZ" altLang="en-US" sz="1400" b="0" dirty="0"/>
                <a:t>4       5       6  </a:t>
              </a:r>
              <a:r>
                <a:rPr lang="en-US" altLang="en-US" sz="1400" b="0" dirty="0" smtClean="0"/>
                <a:t> </a:t>
              </a:r>
              <a:r>
                <a:rPr lang="cs-CZ" altLang="en-US" sz="1400" b="0" dirty="0" smtClean="0"/>
                <a:t>    </a:t>
              </a:r>
              <a:r>
                <a:rPr lang="cs-CZ" altLang="en-US" sz="1400" b="0" dirty="0"/>
                <a:t>7      8 </a:t>
              </a:r>
              <a:r>
                <a:rPr lang="en-US" altLang="en-US" sz="1400" b="0" dirty="0"/>
                <a:t> </a:t>
              </a:r>
              <a:r>
                <a:rPr lang="cs-CZ" altLang="en-US" sz="1400" b="0" dirty="0"/>
                <a:t>     9  </a:t>
              </a:r>
              <a:r>
                <a:rPr lang="en-US" altLang="en-US" sz="1400" b="0" dirty="0"/>
                <a:t> </a:t>
              </a:r>
              <a:r>
                <a:rPr lang="cs-CZ" altLang="en-US" sz="1400" b="0" dirty="0"/>
                <a:t>   10</a:t>
              </a:r>
              <a:endParaRPr lang="cs-CZ" altLang="en-US" sz="1400" b="0" dirty="0"/>
            </a:p>
          </p:txBody>
        </p:sp>
        <p:sp>
          <p:nvSpPr>
            <p:cNvPr id="10320" name="Line 50"/>
            <p:cNvSpPr>
              <a:spLocks noChangeShapeType="1"/>
            </p:cNvSpPr>
            <p:nvPr/>
          </p:nvSpPr>
          <p:spPr bwMode="auto">
            <a:xfrm flipV="1">
              <a:off x="260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67" name="Group 51"/>
          <p:cNvGrpSpPr>
            <a:grpSpLocks/>
          </p:cNvGrpSpPr>
          <p:nvPr/>
        </p:nvGrpSpPr>
        <p:grpSpPr bwMode="auto">
          <a:xfrm>
            <a:off x="1282700" y="2428875"/>
            <a:ext cx="396874" cy="279400"/>
            <a:chOff x="399" y="1440"/>
            <a:chExt cx="250" cy="176"/>
          </a:xfrm>
        </p:grpSpPr>
        <p:sp>
          <p:nvSpPr>
            <p:cNvPr id="10306" name="Line 52"/>
            <p:cNvSpPr>
              <a:spLocks noChangeShapeType="1"/>
            </p:cNvSpPr>
            <p:nvPr/>
          </p:nvSpPr>
          <p:spPr bwMode="auto">
            <a:xfrm>
              <a:off x="399" y="1616"/>
              <a:ext cx="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0307" name="Object 53"/>
            <p:cNvGraphicFramePr>
              <a:graphicFrameLocks noChangeAspect="1"/>
            </p:cNvGraphicFramePr>
            <p:nvPr/>
          </p:nvGraphicFramePr>
          <p:xfrm>
            <a:off x="444" y="1440"/>
            <a:ext cx="137" cy="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7" name="Equation" r:id="rId5" imgW="139579" imgH="164957" progId="Equation.3">
                    <p:embed/>
                  </p:oleObj>
                </mc:Choice>
                <mc:Fallback>
                  <p:oleObj name="Equation" r:id="rId5" imgW="139579" imgH="164957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" y="1440"/>
                          <a:ext cx="137" cy="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69" name="Group 55"/>
          <p:cNvGrpSpPr>
            <a:grpSpLocks/>
          </p:cNvGrpSpPr>
          <p:nvPr/>
        </p:nvGrpSpPr>
        <p:grpSpPr bwMode="auto">
          <a:xfrm>
            <a:off x="1065213" y="4148138"/>
            <a:ext cx="6624637" cy="1511300"/>
            <a:chOff x="262" y="2523"/>
            <a:chExt cx="4173" cy="952"/>
          </a:xfrm>
        </p:grpSpPr>
        <p:sp>
          <p:nvSpPr>
            <p:cNvPr id="10270" name="Line 56"/>
            <p:cNvSpPr>
              <a:spLocks noChangeShapeType="1"/>
            </p:cNvSpPr>
            <p:nvPr/>
          </p:nvSpPr>
          <p:spPr bwMode="auto">
            <a:xfrm flipV="1">
              <a:off x="398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1" name="Line 57"/>
            <p:cNvSpPr>
              <a:spLocks noChangeShapeType="1"/>
            </p:cNvSpPr>
            <p:nvPr/>
          </p:nvSpPr>
          <p:spPr bwMode="auto">
            <a:xfrm>
              <a:off x="262" y="2841"/>
              <a:ext cx="4173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2" name="Line 58"/>
            <p:cNvSpPr>
              <a:spLocks noChangeShapeType="1"/>
            </p:cNvSpPr>
            <p:nvPr/>
          </p:nvSpPr>
          <p:spPr bwMode="auto">
            <a:xfrm flipV="1">
              <a:off x="671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Line 59"/>
            <p:cNvSpPr>
              <a:spLocks noChangeShapeType="1"/>
            </p:cNvSpPr>
            <p:nvPr/>
          </p:nvSpPr>
          <p:spPr bwMode="auto">
            <a:xfrm flipV="1">
              <a:off x="670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Line 60"/>
            <p:cNvSpPr>
              <a:spLocks noChangeShapeType="1"/>
            </p:cNvSpPr>
            <p:nvPr/>
          </p:nvSpPr>
          <p:spPr bwMode="auto">
            <a:xfrm flipV="1">
              <a:off x="943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5" name="Line 61"/>
            <p:cNvSpPr>
              <a:spLocks noChangeShapeType="1"/>
            </p:cNvSpPr>
            <p:nvPr/>
          </p:nvSpPr>
          <p:spPr bwMode="auto">
            <a:xfrm flipV="1">
              <a:off x="942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6" name="Line 62"/>
            <p:cNvSpPr>
              <a:spLocks noChangeShapeType="1"/>
            </p:cNvSpPr>
            <p:nvPr/>
          </p:nvSpPr>
          <p:spPr bwMode="auto">
            <a:xfrm flipV="1">
              <a:off x="1215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7" name="Line 63"/>
            <p:cNvSpPr>
              <a:spLocks noChangeShapeType="1"/>
            </p:cNvSpPr>
            <p:nvPr/>
          </p:nvSpPr>
          <p:spPr bwMode="auto">
            <a:xfrm flipV="1">
              <a:off x="1215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8" name="Line 64"/>
            <p:cNvSpPr>
              <a:spLocks noChangeShapeType="1"/>
            </p:cNvSpPr>
            <p:nvPr/>
          </p:nvSpPr>
          <p:spPr bwMode="auto">
            <a:xfrm flipV="1">
              <a:off x="1488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79" name="Line 65"/>
            <p:cNvSpPr>
              <a:spLocks noChangeShapeType="1"/>
            </p:cNvSpPr>
            <p:nvPr/>
          </p:nvSpPr>
          <p:spPr bwMode="auto">
            <a:xfrm flipV="1">
              <a:off x="1759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0" name="Line 66"/>
            <p:cNvSpPr>
              <a:spLocks noChangeShapeType="1"/>
            </p:cNvSpPr>
            <p:nvPr/>
          </p:nvSpPr>
          <p:spPr bwMode="auto">
            <a:xfrm flipV="1">
              <a:off x="1758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1" name="Line 67"/>
            <p:cNvSpPr>
              <a:spLocks noChangeShapeType="1"/>
            </p:cNvSpPr>
            <p:nvPr/>
          </p:nvSpPr>
          <p:spPr bwMode="auto">
            <a:xfrm flipV="1">
              <a:off x="2031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2" name="Line 68"/>
            <p:cNvSpPr>
              <a:spLocks noChangeShapeType="1"/>
            </p:cNvSpPr>
            <p:nvPr/>
          </p:nvSpPr>
          <p:spPr bwMode="auto">
            <a:xfrm flipV="1">
              <a:off x="2031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3" name="Line 69"/>
            <p:cNvSpPr>
              <a:spLocks noChangeShapeType="1"/>
            </p:cNvSpPr>
            <p:nvPr/>
          </p:nvSpPr>
          <p:spPr bwMode="auto">
            <a:xfrm flipV="1">
              <a:off x="2304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4" name="Line 70"/>
            <p:cNvSpPr>
              <a:spLocks noChangeShapeType="1"/>
            </p:cNvSpPr>
            <p:nvPr/>
          </p:nvSpPr>
          <p:spPr bwMode="auto">
            <a:xfrm flipV="1">
              <a:off x="2576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5" name="Line 71"/>
            <p:cNvSpPr>
              <a:spLocks noChangeShapeType="1"/>
            </p:cNvSpPr>
            <p:nvPr/>
          </p:nvSpPr>
          <p:spPr bwMode="auto">
            <a:xfrm flipV="1">
              <a:off x="2575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6" name="Line 72"/>
            <p:cNvSpPr>
              <a:spLocks noChangeShapeType="1"/>
            </p:cNvSpPr>
            <p:nvPr/>
          </p:nvSpPr>
          <p:spPr bwMode="auto">
            <a:xfrm flipV="1">
              <a:off x="2848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7" name="Line 73"/>
            <p:cNvSpPr>
              <a:spLocks noChangeShapeType="1"/>
            </p:cNvSpPr>
            <p:nvPr/>
          </p:nvSpPr>
          <p:spPr bwMode="auto">
            <a:xfrm flipV="1">
              <a:off x="3120" y="284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8" name="Text Box 74"/>
            <p:cNvSpPr txBox="1">
              <a:spLocks noChangeArrowheads="1"/>
            </p:cNvSpPr>
            <p:nvPr/>
          </p:nvSpPr>
          <p:spPr bwMode="auto">
            <a:xfrm>
              <a:off x="324" y="2614"/>
              <a:ext cx="33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400" b="0" dirty="0"/>
                <a:t>0     </a:t>
              </a:r>
              <a:r>
                <a:rPr lang="cs-CZ" altLang="en-US" sz="1400" b="0" dirty="0" smtClean="0"/>
                <a:t>  </a:t>
              </a:r>
              <a:r>
                <a:rPr lang="cs-CZ" altLang="en-US" sz="1400" b="0" dirty="0"/>
                <a:t>1        2        3       4        5        6        7       8        9       10   ………..</a:t>
              </a:r>
            </a:p>
          </p:txBody>
        </p:sp>
        <p:sp>
          <p:nvSpPr>
            <p:cNvPr id="10302" name="Line 88"/>
            <p:cNvSpPr>
              <a:spLocks noChangeShapeType="1"/>
            </p:cNvSpPr>
            <p:nvPr/>
          </p:nvSpPr>
          <p:spPr bwMode="auto">
            <a:xfrm>
              <a:off x="1486" y="2523"/>
              <a:ext cx="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37"/>
          <p:cNvGrpSpPr>
            <a:grpSpLocks/>
          </p:cNvGrpSpPr>
          <p:nvPr/>
        </p:nvGrpSpPr>
        <p:grpSpPr bwMode="auto">
          <a:xfrm>
            <a:off x="1712070" y="5003006"/>
            <a:ext cx="4268788" cy="477838"/>
            <a:chOff x="316" y="1570"/>
            <a:chExt cx="2689" cy="301"/>
          </a:xfrm>
        </p:grpSpPr>
        <p:sp>
          <p:nvSpPr>
            <p:cNvPr id="82" name="Line 38"/>
            <p:cNvSpPr>
              <a:spLocks noChangeShapeType="1"/>
            </p:cNvSpPr>
            <p:nvPr/>
          </p:nvSpPr>
          <p:spPr bwMode="auto">
            <a:xfrm>
              <a:off x="398" y="1706"/>
              <a:ext cx="2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39"/>
            <p:cNvSpPr>
              <a:spLocks noChangeShapeType="1"/>
            </p:cNvSpPr>
            <p:nvPr/>
          </p:nvSpPr>
          <p:spPr bwMode="auto">
            <a:xfrm flipV="1">
              <a:off x="39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40"/>
            <p:cNvSpPr>
              <a:spLocks noChangeShapeType="1"/>
            </p:cNvSpPr>
            <p:nvPr/>
          </p:nvSpPr>
          <p:spPr bwMode="auto">
            <a:xfrm flipV="1">
              <a:off x="284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41"/>
            <p:cNvSpPr>
              <a:spLocks noChangeShapeType="1"/>
            </p:cNvSpPr>
            <p:nvPr/>
          </p:nvSpPr>
          <p:spPr bwMode="auto">
            <a:xfrm flipV="1">
              <a:off x="64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42"/>
            <p:cNvSpPr>
              <a:spLocks noChangeShapeType="1"/>
            </p:cNvSpPr>
            <p:nvPr/>
          </p:nvSpPr>
          <p:spPr bwMode="auto">
            <a:xfrm flipV="1">
              <a:off x="88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43"/>
            <p:cNvSpPr>
              <a:spLocks noChangeShapeType="1"/>
            </p:cNvSpPr>
            <p:nvPr/>
          </p:nvSpPr>
          <p:spPr bwMode="auto">
            <a:xfrm flipV="1">
              <a:off x="113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4"/>
            <p:cNvSpPr>
              <a:spLocks noChangeShapeType="1"/>
            </p:cNvSpPr>
            <p:nvPr/>
          </p:nvSpPr>
          <p:spPr bwMode="auto">
            <a:xfrm flipV="1">
              <a:off x="137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5"/>
            <p:cNvSpPr>
              <a:spLocks noChangeShapeType="1"/>
            </p:cNvSpPr>
            <p:nvPr/>
          </p:nvSpPr>
          <p:spPr bwMode="auto">
            <a:xfrm flipV="1">
              <a:off x="162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46"/>
            <p:cNvSpPr>
              <a:spLocks noChangeShapeType="1"/>
            </p:cNvSpPr>
            <p:nvPr/>
          </p:nvSpPr>
          <p:spPr bwMode="auto">
            <a:xfrm flipV="1">
              <a:off x="186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47"/>
            <p:cNvSpPr>
              <a:spLocks noChangeShapeType="1"/>
            </p:cNvSpPr>
            <p:nvPr/>
          </p:nvSpPr>
          <p:spPr bwMode="auto">
            <a:xfrm flipV="1">
              <a:off x="211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48"/>
            <p:cNvSpPr>
              <a:spLocks noChangeShapeType="1"/>
            </p:cNvSpPr>
            <p:nvPr/>
          </p:nvSpPr>
          <p:spPr bwMode="auto">
            <a:xfrm flipV="1">
              <a:off x="2358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 Box 49"/>
            <p:cNvSpPr txBox="1">
              <a:spLocks noChangeArrowheads="1"/>
            </p:cNvSpPr>
            <p:nvPr/>
          </p:nvSpPr>
          <p:spPr bwMode="auto">
            <a:xfrm>
              <a:off x="316" y="1677"/>
              <a:ext cx="268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400" b="0" dirty="0"/>
                <a:t>0  </a:t>
              </a:r>
              <a:r>
                <a:rPr lang="en-US" altLang="en-US" sz="1400" b="0" dirty="0" smtClean="0"/>
                <a:t>  </a:t>
              </a:r>
              <a:r>
                <a:rPr lang="cs-CZ" altLang="en-US" sz="1400" b="0" dirty="0" smtClean="0"/>
                <a:t>  </a:t>
              </a:r>
              <a:r>
                <a:rPr lang="cs-CZ" altLang="en-US" sz="1400" b="0" dirty="0"/>
                <a:t>1 </a:t>
              </a:r>
              <a:r>
                <a:rPr lang="en-US" altLang="en-US" sz="1400" b="0" dirty="0" smtClean="0"/>
                <a:t> </a:t>
              </a:r>
              <a:r>
                <a:rPr lang="cs-CZ" altLang="en-US" sz="1400" b="0" dirty="0" smtClean="0"/>
                <a:t>     </a:t>
              </a:r>
              <a:r>
                <a:rPr lang="cs-CZ" altLang="en-US" sz="1400" b="0" dirty="0"/>
                <a:t>2       3       4 </a:t>
              </a:r>
              <a:r>
                <a:rPr lang="cs-CZ" altLang="en-US" sz="1400" b="0" dirty="0" smtClean="0"/>
                <a:t>      </a:t>
              </a:r>
              <a:r>
                <a:rPr lang="cs-CZ" altLang="en-US" sz="1400" b="0" dirty="0"/>
                <a:t>5   </a:t>
              </a:r>
              <a:r>
                <a:rPr lang="cs-CZ" altLang="en-US" sz="1400" b="0" dirty="0" smtClean="0"/>
                <a:t>    </a:t>
              </a:r>
              <a:r>
                <a:rPr lang="cs-CZ" altLang="en-US" sz="1400" b="0" dirty="0"/>
                <a:t>6     </a:t>
              </a:r>
              <a:r>
                <a:rPr lang="cs-CZ" altLang="en-US" sz="1400" b="0" dirty="0" smtClean="0"/>
                <a:t> </a:t>
              </a:r>
              <a:r>
                <a:rPr lang="cs-CZ" altLang="en-US" sz="1400" b="0" dirty="0"/>
                <a:t>7      8 </a:t>
              </a:r>
              <a:r>
                <a:rPr lang="en-US" altLang="en-US" sz="1400" b="0" dirty="0" smtClean="0"/>
                <a:t> </a:t>
              </a:r>
              <a:r>
                <a:rPr lang="cs-CZ" altLang="en-US" sz="1400" b="0" dirty="0" smtClean="0"/>
                <a:t>     </a:t>
              </a:r>
              <a:r>
                <a:rPr lang="cs-CZ" altLang="en-US" sz="1400" b="0" dirty="0"/>
                <a:t>9  </a:t>
              </a:r>
              <a:r>
                <a:rPr lang="en-US" altLang="en-US" sz="1400" b="0" dirty="0" smtClean="0"/>
                <a:t> </a:t>
              </a:r>
              <a:r>
                <a:rPr lang="cs-CZ" altLang="en-US" sz="1400" b="0" dirty="0" smtClean="0"/>
                <a:t>   </a:t>
              </a:r>
              <a:r>
                <a:rPr lang="cs-CZ" altLang="en-US" sz="1400" b="0" dirty="0"/>
                <a:t>10</a:t>
              </a:r>
            </a:p>
          </p:txBody>
        </p:sp>
        <p:sp>
          <p:nvSpPr>
            <p:cNvPr id="94" name="Line 50"/>
            <p:cNvSpPr>
              <a:spLocks noChangeShapeType="1"/>
            </p:cNvSpPr>
            <p:nvPr/>
          </p:nvSpPr>
          <p:spPr bwMode="auto">
            <a:xfrm flipV="1">
              <a:off x="2603" y="1570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6" name="Line 89"/>
          <p:cNvSpPr>
            <a:spLocks noChangeShapeType="1"/>
          </p:cNvSpPr>
          <p:nvPr/>
        </p:nvSpPr>
        <p:spPr bwMode="auto">
          <a:xfrm flipH="1">
            <a:off x="1280270" y="4148138"/>
            <a:ext cx="2430" cy="11541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/>
              <p:cNvSpPr/>
              <p:nvPr/>
            </p:nvSpPr>
            <p:spPr>
              <a:xfrm>
                <a:off x="1369092" y="5080734"/>
                <a:ext cx="383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δ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92" y="5080734"/>
                <a:ext cx="38343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Line 52"/>
          <p:cNvSpPr>
            <a:spLocks noChangeShapeType="1"/>
          </p:cNvSpPr>
          <p:nvPr/>
        </p:nvSpPr>
        <p:spPr bwMode="auto">
          <a:xfrm>
            <a:off x="1291382" y="5122862"/>
            <a:ext cx="5388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/>
              <p:cNvSpPr/>
              <p:nvPr/>
            </p:nvSpPr>
            <p:spPr>
              <a:xfrm>
                <a:off x="1386912" y="5888892"/>
                <a:ext cx="14078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912" y="5888892"/>
                <a:ext cx="1407885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/>
              <p:cNvSpPr/>
              <p:nvPr/>
            </p:nvSpPr>
            <p:spPr>
              <a:xfrm>
                <a:off x="1976959" y="3892491"/>
                <a:ext cx="338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959" y="3892491"/>
                <a:ext cx="338682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/>
              <p:cNvSpPr/>
              <p:nvPr/>
            </p:nvSpPr>
            <p:spPr>
              <a:xfrm>
                <a:off x="2173106" y="5459383"/>
                <a:ext cx="5496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∆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06" y="5459383"/>
                <a:ext cx="54963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ine 52"/>
          <p:cNvSpPr>
            <a:spLocks noChangeShapeType="1"/>
          </p:cNvSpPr>
          <p:nvPr/>
        </p:nvSpPr>
        <p:spPr bwMode="auto">
          <a:xfrm>
            <a:off x="1280270" y="4292601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88"/>
          <p:cNvSpPr>
            <a:spLocks noChangeShapeType="1"/>
          </p:cNvSpPr>
          <p:nvPr/>
        </p:nvSpPr>
        <p:spPr bwMode="auto">
          <a:xfrm flipH="1">
            <a:off x="1841353" y="5047455"/>
            <a:ext cx="892" cy="62150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52"/>
          <p:cNvSpPr>
            <a:spLocks noChangeShapeType="1"/>
          </p:cNvSpPr>
          <p:nvPr/>
        </p:nvSpPr>
        <p:spPr bwMode="auto">
          <a:xfrm>
            <a:off x="1841353" y="5487195"/>
            <a:ext cx="116219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Watermark</Template>
  <TotalTime>3823</TotalTime>
  <Words>754</Words>
  <Application>Microsoft Office PowerPoint</Application>
  <PresentationFormat>A4 Paper (210x297 mm)</PresentationFormat>
  <Paragraphs>201</Paragraphs>
  <Slides>12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Default Design</vt:lpstr>
      <vt:lpstr>Rovnice</vt:lpstr>
      <vt:lpstr>Equation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chlan</dc:creator>
  <cp:lastModifiedBy>Vojtěch Chlan</cp:lastModifiedBy>
  <cp:revision>211</cp:revision>
  <dcterms:created xsi:type="dcterms:W3CDTF">2004-02-07T15:37:54Z</dcterms:created>
  <dcterms:modified xsi:type="dcterms:W3CDTF">2022-10-10T11:43:40Z</dcterms:modified>
</cp:coreProperties>
</file>